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jpg&amp;ehk=4l5CvFoUqU" ContentType="image/jpeg"/>
  <Default Extension="jpg&amp;ehk=m502al9xyAo341dNklQRpw&amp;r=0&amp;pid=OfficeInsert" ContentType="image/jpeg"/>
  <Default Extension="jpg&amp;ehk=sdnpJIUbFrD9x8F6gv7bqQ&amp;r=0&amp;pid=OfficeInsert"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2" r:id="rId1"/>
    <p:sldMasterId id="2147483706" r:id="rId2"/>
    <p:sldMasterId id="2147483734" r:id="rId3"/>
    <p:sldMasterId id="2147483736" r:id="rId4"/>
  </p:sldMasterIdLst>
  <p:notesMasterIdLst>
    <p:notesMasterId r:id="rId74"/>
  </p:notesMasterIdLst>
  <p:sldIdLst>
    <p:sldId id="438" r:id="rId5"/>
    <p:sldId id="370" r:id="rId6"/>
    <p:sldId id="453" r:id="rId7"/>
    <p:sldId id="357" r:id="rId8"/>
    <p:sldId id="439" r:id="rId9"/>
    <p:sldId id="264" r:id="rId10"/>
    <p:sldId id="395" r:id="rId11"/>
    <p:sldId id="465" r:id="rId12"/>
    <p:sldId id="2019" r:id="rId13"/>
    <p:sldId id="2017" r:id="rId14"/>
    <p:sldId id="2020" r:id="rId15"/>
    <p:sldId id="463" r:id="rId16"/>
    <p:sldId id="461" r:id="rId17"/>
    <p:sldId id="462" r:id="rId18"/>
    <p:sldId id="1990" r:id="rId19"/>
    <p:sldId id="1992" r:id="rId20"/>
    <p:sldId id="1995" r:id="rId21"/>
    <p:sldId id="429" r:id="rId22"/>
    <p:sldId id="1996" r:id="rId23"/>
    <p:sldId id="1997" r:id="rId24"/>
    <p:sldId id="444" r:id="rId25"/>
    <p:sldId id="1998" r:id="rId26"/>
    <p:sldId id="1991" r:id="rId27"/>
    <p:sldId id="1999" r:id="rId28"/>
    <p:sldId id="2001" r:id="rId29"/>
    <p:sldId id="2000" r:id="rId30"/>
    <p:sldId id="2002" r:id="rId31"/>
    <p:sldId id="2003" r:id="rId32"/>
    <p:sldId id="2004" r:id="rId33"/>
    <p:sldId id="2005" r:id="rId34"/>
    <p:sldId id="2006" r:id="rId35"/>
    <p:sldId id="2007" r:id="rId36"/>
    <p:sldId id="1993" r:id="rId37"/>
    <p:sldId id="2008" r:id="rId38"/>
    <p:sldId id="418" r:id="rId39"/>
    <p:sldId id="2013" r:id="rId40"/>
    <p:sldId id="421" r:id="rId41"/>
    <p:sldId id="437" r:id="rId42"/>
    <p:sldId id="442" r:id="rId43"/>
    <p:sldId id="419" r:id="rId44"/>
    <p:sldId id="420" r:id="rId45"/>
    <p:sldId id="422" r:id="rId46"/>
    <p:sldId id="447" r:id="rId47"/>
    <p:sldId id="435" r:id="rId48"/>
    <p:sldId id="459" r:id="rId49"/>
    <p:sldId id="2028" r:id="rId50"/>
    <p:sldId id="2029" r:id="rId51"/>
    <p:sldId id="441" r:id="rId52"/>
    <p:sldId id="452" r:id="rId53"/>
    <p:sldId id="2010" r:id="rId54"/>
    <p:sldId id="2034" r:id="rId55"/>
    <p:sldId id="2036" r:id="rId56"/>
    <p:sldId id="2035" r:id="rId57"/>
    <p:sldId id="2011" r:id="rId58"/>
    <p:sldId id="454" r:id="rId59"/>
    <p:sldId id="455" r:id="rId60"/>
    <p:sldId id="456" r:id="rId61"/>
    <p:sldId id="457" r:id="rId62"/>
    <p:sldId id="460" r:id="rId63"/>
    <p:sldId id="458" r:id="rId64"/>
    <p:sldId id="2033" r:id="rId65"/>
    <p:sldId id="1994" r:id="rId66"/>
    <p:sldId id="426" r:id="rId67"/>
    <p:sldId id="2021" r:id="rId68"/>
    <p:sldId id="2022" r:id="rId69"/>
    <p:sldId id="2015" r:id="rId70"/>
    <p:sldId id="430" r:id="rId71"/>
    <p:sldId id="431" r:id="rId72"/>
    <p:sldId id="203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1599A41-86BE-49DD-8AF6-F85C056758A4}">
          <p14:sldIdLst>
            <p14:sldId id="438"/>
            <p14:sldId id="370"/>
          </p14:sldIdLst>
        </p14:section>
        <p14:section name="About" id="{7045A882-EA41-4778-8361-0DBA2A66F43C}">
          <p14:sldIdLst>
            <p14:sldId id="453"/>
          </p14:sldIdLst>
        </p14:section>
        <p14:section name="Goals" id="{ACF31479-CEF8-42F1-BC80-9F1EF9C9DF46}">
          <p14:sldIdLst>
            <p14:sldId id="357"/>
            <p14:sldId id="439"/>
            <p14:sldId id="264"/>
            <p14:sldId id="395"/>
          </p14:sldIdLst>
        </p14:section>
        <p14:section name="Introduction to PnP" id="{1605AC67-2A80-4FC7-AEFD-E63C744D4B73}">
          <p14:sldIdLst>
            <p14:sldId id="465"/>
            <p14:sldId id="2019"/>
            <p14:sldId id="2017"/>
            <p14:sldId id="2020"/>
          </p14:sldIdLst>
        </p14:section>
        <p14:section name="Who is PnP" id="{B416E559-66AB-4917-B319-B6E2B50A629B}">
          <p14:sldIdLst>
            <p14:sldId id="463"/>
            <p14:sldId id="461"/>
            <p14:sldId id="462"/>
            <p14:sldId id="1990"/>
          </p14:sldIdLst>
        </p14:section>
        <p14:section name="Learn" id="{C84BB85F-FABD-48CB-9749-35D0A6EFE962}">
          <p14:sldIdLst>
            <p14:sldId id="1992"/>
            <p14:sldId id="1995"/>
            <p14:sldId id="429"/>
            <p14:sldId id="1996"/>
            <p14:sldId id="1997"/>
          </p14:sldIdLst>
        </p14:section>
        <p14:section name="Docs" id="{DD9555D9-220A-483B-A85C-6141A74325AE}">
          <p14:sldIdLst>
            <p14:sldId id="444"/>
            <p14:sldId id="1998"/>
            <p14:sldId id="1991"/>
            <p14:sldId id="1999"/>
          </p14:sldIdLst>
        </p14:section>
        <p14:section name="Videos" id="{C0262862-CF51-4C23-AC07-1824418FF6C2}">
          <p14:sldIdLst>
            <p14:sldId id="2001"/>
            <p14:sldId id="2000"/>
            <p14:sldId id="2002"/>
          </p14:sldIdLst>
        </p14:section>
        <p14:section name="Samples" id="{4FB0A3EF-4142-49C5-8ACB-125AB89EE58D}">
          <p14:sldIdLst>
            <p14:sldId id="2003"/>
            <p14:sldId id="2004"/>
            <p14:sldId id="2005"/>
            <p14:sldId id="2006"/>
            <p14:sldId id="2007"/>
          </p14:sldIdLst>
        </p14:section>
        <p14:section name="Reuse" id="{EE742390-AFE3-4513-87D9-80774C8CF8FC}">
          <p14:sldIdLst>
            <p14:sldId id="1993"/>
          </p14:sldIdLst>
        </p14:section>
        <p14:section name="PowerShell" id="{DE267136-93B3-4C2C-88FF-CF0DC8165AD6}">
          <p14:sldIdLst>
            <p14:sldId id="2008"/>
            <p14:sldId id="418"/>
            <p14:sldId id="2013"/>
            <p14:sldId id="421"/>
            <p14:sldId id="437"/>
          </p14:sldIdLst>
        </p14:section>
        <p14:section name="Provisioning" id="{DBCFBA09-DDC3-41AE-97AC-F7C3334D1A5D}">
          <p14:sldIdLst>
            <p14:sldId id="442"/>
            <p14:sldId id="419"/>
            <p14:sldId id="420"/>
            <p14:sldId id="422"/>
            <p14:sldId id="447"/>
            <p14:sldId id="435"/>
            <p14:sldId id="459"/>
          </p14:sldIdLst>
        </p14:section>
        <p14:section name="CSOM Core" id="{98A18D83-3C53-4196-94B5-04DAB366EFBF}">
          <p14:sldIdLst>
            <p14:sldId id="2028"/>
          </p14:sldIdLst>
        </p14:section>
        <p14:section name="Modernization" id="{B876964B-2C05-4A73-B73D-53255A8AE46B}">
          <p14:sldIdLst>
            <p14:sldId id="2029"/>
          </p14:sldIdLst>
        </p14:section>
        <p14:section name="PnPJS" id="{C13BA9F9-08BC-4220-9B5D-17F60CA2DC10}">
          <p14:sldIdLst>
            <p14:sldId id="441"/>
            <p14:sldId id="452"/>
            <p14:sldId id="2010"/>
          </p14:sldIdLst>
        </p14:section>
        <p14:section name="CLI" id="{987D674B-F25F-4D45-A366-2835532AA99D}">
          <p14:sldIdLst>
            <p14:sldId id="2034"/>
          </p14:sldIdLst>
        </p14:section>
        <p14:section name="Reusable Controls" id="{1C2E126A-57EA-4343-8D2C-5933FE6ACE72}">
          <p14:sldIdLst>
            <p14:sldId id="2036"/>
          </p14:sldIdLst>
        </p14:section>
        <p14:section name="SPFx Generator" id="{7DB2F9BF-98B6-4C66-B0D7-45C55171272B}">
          <p14:sldIdLst>
            <p14:sldId id="2035"/>
          </p14:sldIdLst>
        </p14:section>
        <p14:section name="Starter Kit" id="{7AEBCE48-3252-49F5-9055-DC9DA44C508C}">
          <p14:sldIdLst>
            <p14:sldId id="2011"/>
          </p14:sldIdLst>
        </p14:section>
        <p14:section name="List Formatter" id="{9F52986E-402B-4D60-A8F0-28949650BF18}">
          <p14:sldIdLst>
            <p14:sldId id="454"/>
            <p14:sldId id="455"/>
            <p14:sldId id="456"/>
            <p14:sldId id="457"/>
            <p14:sldId id="460"/>
            <p14:sldId id="458"/>
            <p14:sldId id="2033"/>
          </p14:sldIdLst>
        </p14:section>
        <p14:section name="Share" id="{6776070B-09B4-489D-86AD-35A4AD6FCEE7}">
          <p14:sldIdLst>
            <p14:sldId id="1994"/>
            <p14:sldId id="426"/>
            <p14:sldId id="2021"/>
            <p14:sldId id="2022"/>
            <p14:sldId id="2015"/>
          </p14:sldIdLst>
        </p14:section>
        <p14:section name="Staying Informed" id="{45CF7E84-629A-4D77-8253-4FA51005726F}">
          <p14:sldIdLst>
            <p14:sldId id="430"/>
            <p14:sldId id="431"/>
            <p14:sldId id="2037"/>
          </p14:sldIdLst>
        </p14:section>
        <p14:section name="Appendix" id="{28C38258-B29E-446C-8F1B-0B37EEDE915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604A"/>
    <a:srgbClr val="40372E"/>
    <a:srgbClr val="46402C"/>
    <a:srgbClr val="332A21"/>
    <a:srgbClr val="262626"/>
    <a:srgbClr val="151515"/>
    <a:srgbClr val="0070C0"/>
    <a:srgbClr val="583C03"/>
    <a:srgbClr val="1E65AC"/>
    <a:srgbClr val="EF8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83E8AE-83BE-43DF-8264-E33EA400B43E}" v="2325" dt="2019-02-11T19:56:46.247"/>
  </p1510:revLst>
</p1510:revInfo>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75553" autoAdjust="0"/>
  </p:normalViewPr>
  <p:slideViewPr>
    <p:cSldViewPr snapToGrid="0">
      <p:cViewPr varScale="1">
        <p:scale>
          <a:sx n="83" d="100"/>
          <a:sy n="83" d="100"/>
        </p:scale>
        <p:origin x="1950" y="96"/>
      </p:cViewPr>
      <p:guideLst/>
    </p:cSldViewPr>
  </p:slideViewPr>
  <p:notesTextViewPr>
    <p:cViewPr>
      <p:scale>
        <a:sx n="3" d="2"/>
        <a:sy n="3" d="2"/>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2CBB38-DA98-404A-95CF-FC9252E59005}"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US"/>
        </a:p>
      </dgm:t>
    </dgm:pt>
    <dgm:pt modelId="{C9AA7F6A-29DD-4440-A079-04F8317E4DF9}">
      <dgm:prSet phldrT="[Text]"/>
      <dgm:spPr>
        <a:solidFill>
          <a:srgbClr val="6ABAB7"/>
        </a:solidFill>
      </dgm:spPr>
      <dgm:t>
        <a:bodyPr/>
        <a:lstStyle/>
        <a:p>
          <a:r>
            <a:rPr lang="en-US" dirty="0"/>
            <a:t>Flow</a:t>
          </a:r>
        </a:p>
      </dgm:t>
    </dgm:pt>
    <dgm:pt modelId="{ACDCE6EF-A597-4761-8749-3ABDE028BF74}" type="parTrans" cxnId="{B2F6C88B-AFB0-47A6-BC86-9AAB43B24B8A}">
      <dgm:prSet/>
      <dgm:spPr/>
      <dgm:t>
        <a:bodyPr/>
        <a:lstStyle/>
        <a:p>
          <a:endParaRPr lang="en-US"/>
        </a:p>
      </dgm:t>
    </dgm:pt>
    <dgm:pt modelId="{604E6399-A24B-45E8-9518-0B2390AF63FB}" type="sibTrans" cxnId="{B2F6C88B-AFB0-47A6-BC86-9AAB43B24B8A}">
      <dgm:prSet/>
      <dgm:spPr/>
      <dgm:t>
        <a:bodyPr/>
        <a:lstStyle/>
        <a:p>
          <a:endParaRPr lang="en-US"/>
        </a:p>
      </dgm:t>
    </dgm:pt>
    <dgm:pt modelId="{C8466547-2A5A-4D6F-91CB-41F630BCB95E}">
      <dgm:prSet phldrT="[Text]"/>
      <dgm:spPr/>
      <dgm:t>
        <a:bodyPr/>
        <a:lstStyle/>
        <a:p>
          <a:r>
            <a:rPr lang="en-US" dirty="0"/>
            <a:t>Http Call</a:t>
          </a:r>
        </a:p>
      </dgm:t>
    </dgm:pt>
    <dgm:pt modelId="{188EA142-2048-43D1-9729-689396698210}" type="parTrans" cxnId="{4D8EB470-485C-47FE-BCA5-3F3798810079}">
      <dgm:prSet/>
      <dgm:spPr/>
      <dgm:t>
        <a:bodyPr/>
        <a:lstStyle/>
        <a:p>
          <a:endParaRPr lang="en-US"/>
        </a:p>
      </dgm:t>
    </dgm:pt>
    <dgm:pt modelId="{FFD0BCF6-9D62-4F37-A1BC-08FF76733DF9}" type="sibTrans" cxnId="{4D8EB470-485C-47FE-BCA5-3F3798810079}">
      <dgm:prSet/>
      <dgm:spPr/>
      <dgm:t>
        <a:bodyPr/>
        <a:lstStyle/>
        <a:p>
          <a:endParaRPr lang="en-US"/>
        </a:p>
      </dgm:t>
    </dgm:pt>
    <dgm:pt modelId="{1E0959F6-2884-462D-BCEB-E4F16ECD3B43}">
      <dgm:prSet phldrT="[Text]"/>
      <dgm:spPr>
        <a:solidFill>
          <a:srgbClr val="6ABAB7"/>
        </a:solidFill>
      </dgm:spPr>
      <dgm:t>
        <a:bodyPr/>
        <a:lstStyle/>
        <a:p>
          <a:r>
            <a:rPr lang="en-US" dirty="0"/>
            <a:t>Azure Queue</a:t>
          </a:r>
        </a:p>
      </dgm:t>
    </dgm:pt>
    <dgm:pt modelId="{684F2036-78AF-43A7-8540-B0CB4B7BB934}" type="parTrans" cxnId="{C75399FB-CABD-45F6-8038-ECEE4B4CBC24}">
      <dgm:prSet/>
      <dgm:spPr/>
      <dgm:t>
        <a:bodyPr/>
        <a:lstStyle/>
        <a:p>
          <a:endParaRPr lang="en-US"/>
        </a:p>
      </dgm:t>
    </dgm:pt>
    <dgm:pt modelId="{AA95E6D8-2D22-49D1-B1C0-B2D2438C450A}" type="sibTrans" cxnId="{C75399FB-CABD-45F6-8038-ECEE4B4CBC24}">
      <dgm:prSet/>
      <dgm:spPr/>
      <dgm:t>
        <a:bodyPr/>
        <a:lstStyle/>
        <a:p>
          <a:endParaRPr lang="en-US"/>
        </a:p>
      </dgm:t>
    </dgm:pt>
    <dgm:pt modelId="{68C99B26-63EF-4EEC-8F18-811E5FF68E95}">
      <dgm:prSet phldrT="[Text]"/>
      <dgm:spPr/>
      <dgm:t>
        <a:bodyPr/>
        <a:lstStyle/>
        <a:p>
          <a:r>
            <a:rPr lang="en-US" dirty="0"/>
            <a:t>Azure Function</a:t>
          </a:r>
        </a:p>
      </dgm:t>
    </dgm:pt>
    <dgm:pt modelId="{409BF4D0-0D82-4643-9CC1-79940440D030}" type="parTrans" cxnId="{7244A302-B1C4-44D7-90AE-E17635BD92C8}">
      <dgm:prSet/>
      <dgm:spPr/>
      <dgm:t>
        <a:bodyPr/>
        <a:lstStyle/>
        <a:p>
          <a:endParaRPr lang="en-US"/>
        </a:p>
      </dgm:t>
    </dgm:pt>
    <dgm:pt modelId="{C87CB4A6-6DD9-4AD2-BB72-CBA5B149B414}" type="sibTrans" cxnId="{7244A302-B1C4-44D7-90AE-E17635BD92C8}">
      <dgm:prSet/>
      <dgm:spPr/>
      <dgm:t>
        <a:bodyPr/>
        <a:lstStyle/>
        <a:p>
          <a:endParaRPr lang="en-US"/>
        </a:p>
      </dgm:t>
    </dgm:pt>
    <dgm:pt modelId="{78D58E32-51AB-4A1A-B850-3307EFBB88A1}">
      <dgm:prSet phldrT="[Text]"/>
      <dgm:spPr>
        <a:solidFill>
          <a:srgbClr val="6ABAB7"/>
        </a:solidFill>
      </dgm:spPr>
      <dgm:t>
        <a:bodyPr/>
        <a:lstStyle/>
        <a:p>
          <a:r>
            <a:rPr lang="en-US" dirty="0"/>
            <a:t>Apply Template</a:t>
          </a:r>
        </a:p>
      </dgm:t>
    </dgm:pt>
    <dgm:pt modelId="{93A4B474-856B-4BF2-B2BB-19F5105C3634}" type="parTrans" cxnId="{E3420A93-6143-4340-BA86-143485DCB362}">
      <dgm:prSet/>
      <dgm:spPr/>
      <dgm:t>
        <a:bodyPr/>
        <a:lstStyle/>
        <a:p>
          <a:endParaRPr lang="en-US"/>
        </a:p>
      </dgm:t>
    </dgm:pt>
    <dgm:pt modelId="{EBAE5A85-FBD1-47BF-95DD-6E18C56B6F94}" type="sibTrans" cxnId="{E3420A93-6143-4340-BA86-143485DCB362}">
      <dgm:prSet/>
      <dgm:spPr/>
      <dgm:t>
        <a:bodyPr/>
        <a:lstStyle/>
        <a:p>
          <a:endParaRPr lang="en-US"/>
        </a:p>
      </dgm:t>
    </dgm:pt>
    <dgm:pt modelId="{122A58DF-4CBB-4924-9F51-ED0EFFAAC1BD}">
      <dgm:prSet phldrT="[Text]"/>
      <dgm:spPr/>
      <dgm:t>
        <a:bodyPr/>
        <a:lstStyle/>
        <a:p>
          <a:r>
            <a:rPr lang="en-US" dirty="0"/>
            <a:t>Additional Configuration</a:t>
          </a:r>
        </a:p>
      </dgm:t>
    </dgm:pt>
    <dgm:pt modelId="{2489B49E-A41F-4FF5-A19D-4935790EF252}" type="parTrans" cxnId="{7ECFD43D-B8FE-4EC9-90F6-793B12F357BC}">
      <dgm:prSet/>
      <dgm:spPr/>
      <dgm:t>
        <a:bodyPr/>
        <a:lstStyle/>
        <a:p>
          <a:endParaRPr lang="en-US"/>
        </a:p>
      </dgm:t>
    </dgm:pt>
    <dgm:pt modelId="{8D0656D2-99AB-4D5C-AC02-0CA2034B1C8D}" type="sibTrans" cxnId="{7ECFD43D-B8FE-4EC9-90F6-793B12F357BC}">
      <dgm:prSet/>
      <dgm:spPr/>
      <dgm:t>
        <a:bodyPr/>
        <a:lstStyle/>
        <a:p>
          <a:endParaRPr lang="en-US"/>
        </a:p>
      </dgm:t>
    </dgm:pt>
    <dgm:pt modelId="{5E221973-BA13-4235-84EC-48095DE02B53}" type="pres">
      <dgm:prSet presAssocID="{142CBB38-DA98-404A-95CF-FC9252E59005}" presName="rootnode" presStyleCnt="0">
        <dgm:presLayoutVars>
          <dgm:chMax/>
          <dgm:chPref/>
          <dgm:dir/>
          <dgm:animLvl val="lvl"/>
        </dgm:presLayoutVars>
      </dgm:prSet>
      <dgm:spPr/>
    </dgm:pt>
    <dgm:pt modelId="{BB1E5991-28A7-4C31-8E64-ED07E0950D25}" type="pres">
      <dgm:prSet presAssocID="{C9AA7F6A-29DD-4440-A079-04F8317E4DF9}" presName="composite" presStyleCnt="0"/>
      <dgm:spPr/>
    </dgm:pt>
    <dgm:pt modelId="{5CCAEFB5-1340-48ED-967F-8227D4256F04}" type="pres">
      <dgm:prSet presAssocID="{C9AA7F6A-29DD-4440-A079-04F8317E4DF9}" presName="bentUpArrow1" presStyleLbl="alignImgPlace1" presStyleIdx="0" presStyleCnt="2"/>
      <dgm:spPr>
        <a:solidFill>
          <a:srgbClr val="3C6A6B"/>
        </a:solidFill>
      </dgm:spPr>
    </dgm:pt>
    <dgm:pt modelId="{3B5C2828-DC67-4F15-9C6E-343C4BB140C8}" type="pres">
      <dgm:prSet presAssocID="{C9AA7F6A-29DD-4440-A079-04F8317E4DF9}" presName="ParentText" presStyleLbl="node1" presStyleIdx="0" presStyleCnt="3">
        <dgm:presLayoutVars>
          <dgm:chMax val="1"/>
          <dgm:chPref val="1"/>
          <dgm:bulletEnabled val="1"/>
        </dgm:presLayoutVars>
      </dgm:prSet>
      <dgm:spPr/>
    </dgm:pt>
    <dgm:pt modelId="{8D661B82-8C8C-42B2-AFB5-BE09E71EEFEC}" type="pres">
      <dgm:prSet presAssocID="{C9AA7F6A-29DD-4440-A079-04F8317E4DF9}" presName="ChildText" presStyleLbl="revTx" presStyleIdx="0" presStyleCnt="3">
        <dgm:presLayoutVars>
          <dgm:chMax val="0"/>
          <dgm:chPref val="0"/>
          <dgm:bulletEnabled val="1"/>
        </dgm:presLayoutVars>
      </dgm:prSet>
      <dgm:spPr/>
    </dgm:pt>
    <dgm:pt modelId="{3E1E5C95-8ADC-468F-91F4-E693DAD60531}" type="pres">
      <dgm:prSet presAssocID="{604E6399-A24B-45E8-9518-0B2390AF63FB}" presName="sibTrans" presStyleCnt="0"/>
      <dgm:spPr/>
    </dgm:pt>
    <dgm:pt modelId="{DCA9827A-62D5-42FD-BBB6-AA4DC98B9942}" type="pres">
      <dgm:prSet presAssocID="{1E0959F6-2884-462D-BCEB-E4F16ECD3B43}" presName="composite" presStyleCnt="0"/>
      <dgm:spPr/>
    </dgm:pt>
    <dgm:pt modelId="{567D3258-177C-4E46-B39A-57640A00FDE6}" type="pres">
      <dgm:prSet presAssocID="{1E0959F6-2884-462D-BCEB-E4F16ECD3B43}" presName="bentUpArrow1" presStyleLbl="alignImgPlace1" presStyleIdx="1" presStyleCnt="2"/>
      <dgm:spPr>
        <a:solidFill>
          <a:srgbClr val="3C6A6B"/>
        </a:solidFill>
      </dgm:spPr>
    </dgm:pt>
    <dgm:pt modelId="{ECBB657B-43C3-428B-88D0-0FE349C16DD4}" type="pres">
      <dgm:prSet presAssocID="{1E0959F6-2884-462D-BCEB-E4F16ECD3B43}" presName="ParentText" presStyleLbl="node1" presStyleIdx="1" presStyleCnt="3">
        <dgm:presLayoutVars>
          <dgm:chMax val="1"/>
          <dgm:chPref val="1"/>
          <dgm:bulletEnabled val="1"/>
        </dgm:presLayoutVars>
      </dgm:prSet>
      <dgm:spPr/>
    </dgm:pt>
    <dgm:pt modelId="{06243479-501C-454C-AFF5-9BCCA90CEACC}" type="pres">
      <dgm:prSet presAssocID="{1E0959F6-2884-462D-BCEB-E4F16ECD3B43}" presName="ChildText" presStyleLbl="revTx" presStyleIdx="1" presStyleCnt="3">
        <dgm:presLayoutVars>
          <dgm:chMax val="0"/>
          <dgm:chPref val="0"/>
          <dgm:bulletEnabled val="1"/>
        </dgm:presLayoutVars>
      </dgm:prSet>
      <dgm:spPr/>
    </dgm:pt>
    <dgm:pt modelId="{C731FA50-EE47-4EB8-9D62-CA97A8F33575}" type="pres">
      <dgm:prSet presAssocID="{AA95E6D8-2D22-49D1-B1C0-B2D2438C450A}" presName="sibTrans" presStyleCnt="0"/>
      <dgm:spPr/>
    </dgm:pt>
    <dgm:pt modelId="{DB08156F-8908-4BC5-90D8-D8D7EF2B06B7}" type="pres">
      <dgm:prSet presAssocID="{78D58E32-51AB-4A1A-B850-3307EFBB88A1}" presName="composite" presStyleCnt="0"/>
      <dgm:spPr/>
    </dgm:pt>
    <dgm:pt modelId="{ABEA2BAF-0444-4D09-AA3E-436134C5182D}" type="pres">
      <dgm:prSet presAssocID="{78D58E32-51AB-4A1A-B850-3307EFBB88A1}" presName="ParentText" presStyleLbl="node1" presStyleIdx="2" presStyleCnt="3">
        <dgm:presLayoutVars>
          <dgm:chMax val="1"/>
          <dgm:chPref val="1"/>
          <dgm:bulletEnabled val="1"/>
        </dgm:presLayoutVars>
      </dgm:prSet>
      <dgm:spPr/>
    </dgm:pt>
    <dgm:pt modelId="{405471C4-CAE5-4C18-ACF6-0F722DB341B4}" type="pres">
      <dgm:prSet presAssocID="{78D58E32-51AB-4A1A-B850-3307EFBB88A1}" presName="FinalChildText" presStyleLbl="revTx" presStyleIdx="2" presStyleCnt="3">
        <dgm:presLayoutVars>
          <dgm:chMax val="0"/>
          <dgm:chPref val="0"/>
          <dgm:bulletEnabled val="1"/>
        </dgm:presLayoutVars>
      </dgm:prSet>
      <dgm:spPr/>
    </dgm:pt>
  </dgm:ptLst>
  <dgm:cxnLst>
    <dgm:cxn modelId="{7244A302-B1C4-44D7-90AE-E17635BD92C8}" srcId="{1E0959F6-2884-462D-BCEB-E4F16ECD3B43}" destId="{68C99B26-63EF-4EEC-8F18-811E5FF68E95}" srcOrd="0" destOrd="0" parTransId="{409BF4D0-0D82-4643-9CC1-79940440D030}" sibTransId="{C87CB4A6-6DD9-4AD2-BB72-CBA5B149B414}"/>
    <dgm:cxn modelId="{404F3A37-5D04-4D5B-B9E8-07C4DE33A0C9}" type="presOf" srcId="{142CBB38-DA98-404A-95CF-FC9252E59005}" destId="{5E221973-BA13-4235-84EC-48095DE02B53}" srcOrd="0" destOrd="0" presId="urn:microsoft.com/office/officeart/2005/8/layout/StepDownProcess"/>
    <dgm:cxn modelId="{63A0C03A-7E7B-4C9C-B58E-92589665BA33}" type="presOf" srcId="{C8466547-2A5A-4D6F-91CB-41F630BCB95E}" destId="{8D661B82-8C8C-42B2-AFB5-BE09E71EEFEC}" srcOrd="0" destOrd="0" presId="urn:microsoft.com/office/officeart/2005/8/layout/StepDownProcess"/>
    <dgm:cxn modelId="{7ECFD43D-B8FE-4EC9-90F6-793B12F357BC}" srcId="{78D58E32-51AB-4A1A-B850-3307EFBB88A1}" destId="{122A58DF-4CBB-4924-9F51-ED0EFFAAC1BD}" srcOrd="0" destOrd="0" parTransId="{2489B49E-A41F-4FF5-A19D-4935790EF252}" sibTransId="{8D0656D2-99AB-4D5C-AC02-0CA2034B1C8D}"/>
    <dgm:cxn modelId="{703FC15B-F340-4095-8C1B-D71F979A0F83}" type="presOf" srcId="{C9AA7F6A-29DD-4440-A079-04F8317E4DF9}" destId="{3B5C2828-DC67-4F15-9C6E-343C4BB140C8}" srcOrd="0" destOrd="0" presId="urn:microsoft.com/office/officeart/2005/8/layout/StepDownProcess"/>
    <dgm:cxn modelId="{288A115C-7549-4FFC-B008-9B95EF09245A}" type="presOf" srcId="{68C99B26-63EF-4EEC-8F18-811E5FF68E95}" destId="{06243479-501C-454C-AFF5-9BCCA90CEACC}" srcOrd="0" destOrd="0" presId="urn:microsoft.com/office/officeart/2005/8/layout/StepDownProcess"/>
    <dgm:cxn modelId="{022D3369-3C07-4511-B7C9-2303D47478CF}" type="presOf" srcId="{122A58DF-4CBB-4924-9F51-ED0EFFAAC1BD}" destId="{405471C4-CAE5-4C18-ACF6-0F722DB341B4}" srcOrd="0" destOrd="0" presId="urn:microsoft.com/office/officeart/2005/8/layout/StepDownProcess"/>
    <dgm:cxn modelId="{4D8EB470-485C-47FE-BCA5-3F3798810079}" srcId="{C9AA7F6A-29DD-4440-A079-04F8317E4DF9}" destId="{C8466547-2A5A-4D6F-91CB-41F630BCB95E}" srcOrd="0" destOrd="0" parTransId="{188EA142-2048-43D1-9729-689396698210}" sibTransId="{FFD0BCF6-9D62-4F37-A1BC-08FF76733DF9}"/>
    <dgm:cxn modelId="{B2F6C88B-AFB0-47A6-BC86-9AAB43B24B8A}" srcId="{142CBB38-DA98-404A-95CF-FC9252E59005}" destId="{C9AA7F6A-29DD-4440-A079-04F8317E4DF9}" srcOrd="0" destOrd="0" parTransId="{ACDCE6EF-A597-4761-8749-3ABDE028BF74}" sibTransId="{604E6399-A24B-45E8-9518-0B2390AF63FB}"/>
    <dgm:cxn modelId="{E3420A93-6143-4340-BA86-143485DCB362}" srcId="{142CBB38-DA98-404A-95CF-FC9252E59005}" destId="{78D58E32-51AB-4A1A-B850-3307EFBB88A1}" srcOrd="2" destOrd="0" parTransId="{93A4B474-856B-4BF2-B2BB-19F5105C3634}" sibTransId="{EBAE5A85-FBD1-47BF-95DD-6E18C56B6F94}"/>
    <dgm:cxn modelId="{23DEBAAB-0E3D-4504-9AAD-17221528CDAA}" type="presOf" srcId="{78D58E32-51AB-4A1A-B850-3307EFBB88A1}" destId="{ABEA2BAF-0444-4D09-AA3E-436134C5182D}" srcOrd="0" destOrd="0" presId="urn:microsoft.com/office/officeart/2005/8/layout/StepDownProcess"/>
    <dgm:cxn modelId="{BE4AEAE2-3040-4035-A324-571E06781D43}" type="presOf" srcId="{1E0959F6-2884-462D-BCEB-E4F16ECD3B43}" destId="{ECBB657B-43C3-428B-88D0-0FE349C16DD4}" srcOrd="0" destOrd="0" presId="urn:microsoft.com/office/officeart/2005/8/layout/StepDownProcess"/>
    <dgm:cxn modelId="{C75399FB-CABD-45F6-8038-ECEE4B4CBC24}" srcId="{142CBB38-DA98-404A-95CF-FC9252E59005}" destId="{1E0959F6-2884-462D-BCEB-E4F16ECD3B43}" srcOrd="1" destOrd="0" parTransId="{684F2036-78AF-43A7-8540-B0CB4B7BB934}" sibTransId="{AA95E6D8-2D22-49D1-B1C0-B2D2438C450A}"/>
    <dgm:cxn modelId="{23565F7B-2596-42F9-B734-8CBB6983DE82}" type="presParOf" srcId="{5E221973-BA13-4235-84EC-48095DE02B53}" destId="{BB1E5991-28A7-4C31-8E64-ED07E0950D25}" srcOrd="0" destOrd="0" presId="urn:microsoft.com/office/officeart/2005/8/layout/StepDownProcess"/>
    <dgm:cxn modelId="{CC41890B-F194-4CCB-AE33-8FA68EC654C5}" type="presParOf" srcId="{BB1E5991-28A7-4C31-8E64-ED07E0950D25}" destId="{5CCAEFB5-1340-48ED-967F-8227D4256F04}" srcOrd="0" destOrd="0" presId="urn:microsoft.com/office/officeart/2005/8/layout/StepDownProcess"/>
    <dgm:cxn modelId="{22470B8F-3BC1-44AC-AE9B-522BCE97D8E6}" type="presParOf" srcId="{BB1E5991-28A7-4C31-8E64-ED07E0950D25}" destId="{3B5C2828-DC67-4F15-9C6E-343C4BB140C8}" srcOrd="1" destOrd="0" presId="urn:microsoft.com/office/officeart/2005/8/layout/StepDownProcess"/>
    <dgm:cxn modelId="{49AEC364-0BB8-4AF5-A317-227926F6BF4F}" type="presParOf" srcId="{BB1E5991-28A7-4C31-8E64-ED07E0950D25}" destId="{8D661B82-8C8C-42B2-AFB5-BE09E71EEFEC}" srcOrd="2" destOrd="0" presId="urn:microsoft.com/office/officeart/2005/8/layout/StepDownProcess"/>
    <dgm:cxn modelId="{62515173-6D52-4815-80B9-78B8336CCEF2}" type="presParOf" srcId="{5E221973-BA13-4235-84EC-48095DE02B53}" destId="{3E1E5C95-8ADC-468F-91F4-E693DAD60531}" srcOrd="1" destOrd="0" presId="urn:microsoft.com/office/officeart/2005/8/layout/StepDownProcess"/>
    <dgm:cxn modelId="{8A278830-685B-4EE9-8E4B-4AEB8CCBE583}" type="presParOf" srcId="{5E221973-BA13-4235-84EC-48095DE02B53}" destId="{DCA9827A-62D5-42FD-BBB6-AA4DC98B9942}" srcOrd="2" destOrd="0" presId="urn:microsoft.com/office/officeart/2005/8/layout/StepDownProcess"/>
    <dgm:cxn modelId="{F9EC17D9-2CC1-42AA-B012-71D8199A5952}" type="presParOf" srcId="{DCA9827A-62D5-42FD-BBB6-AA4DC98B9942}" destId="{567D3258-177C-4E46-B39A-57640A00FDE6}" srcOrd="0" destOrd="0" presId="urn:microsoft.com/office/officeart/2005/8/layout/StepDownProcess"/>
    <dgm:cxn modelId="{57E32E02-004C-4FA8-981B-C533355D295B}" type="presParOf" srcId="{DCA9827A-62D5-42FD-BBB6-AA4DC98B9942}" destId="{ECBB657B-43C3-428B-88D0-0FE349C16DD4}" srcOrd="1" destOrd="0" presId="urn:microsoft.com/office/officeart/2005/8/layout/StepDownProcess"/>
    <dgm:cxn modelId="{23CF3C70-ED2D-4641-B623-C3C3A544DAC4}" type="presParOf" srcId="{DCA9827A-62D5-42FD-BBB6-AA4DC98B9942}" destId="{06243479-501C-454C-AFF5-9BCCA90CEACC}" srcOrd="2" destOrd="0" presId="urn:microsoft.com/office/officeart/2005/8/layout/StepDownProcess"/>
    <dgm:cxn modelId="{3E478C34-2102-4C31-A2EB-64C66219EFD3}" type="presParOf" srcId="{5E221973-BA13-4235-84EC-48095DE02B53}" destId="{C731FA50-EE47-4EB8-9D62-CA97A8F33575}" srcOrd="3" destOrd="0" presId="urn:microsoft.com/office/officeart/2005/8/layout/StepDownProcess"/>
    <dgm:cxn modelId="{CB86BB15-6A0E-4B5D-A456-FC2D7CE9DFB8}" type="presParOf" srcId="{5E221973-BA13-4235-84EC-48095DE02B53}" destId="{DB08156F-8908-4BC5-90D8-D8D7EF2B06B7}" srcOrd="4" destOrd="0" presId="urn:microsoft.com/office/officeart/2005/8/layout/StepDownProcess"/>
    <dgm:cxn modelId="{56522B2A-F86D-439F-BBA9-BD8829D42C58}" type="presParOf" srcId="{DB08156F-8908-4BC5-90D8-D8D7EF2B06B7}" destId="{ABEA2BAF-0444-4D09-AA3E-436134C5182D}" srcOrd="0" destOrd="0" presId="urn:microsoft.com/office/officeart/2005/8/layout/StepDownProcess"/>
    <dgm:cxn modelId="{C0229EC9-A0EC-460D-85F5-1837AD6C0BF5}" type="presParOf" srcId="{DB08156F-8908-4BC5-90D8-D8D7EF2B06B7}" destId="{405471C4-CAE5-4C18-ACF6-0F722DB341B4}"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AEFB5-1340-48ED-967F-8227D4256F04}">
      <dsp:nvSpPr>
        <dsp:cNvPr id="0" name=""/>
        <dsp:cNvSpPr/>
      </dsp:nvSpPr>
      <dsp:spPr>
        <a:xfrm rot="5400000">
          <a:off x="521892" y="962539"/>
          <a:ext cx="851283" cy="969156"/>
        </a:xfrm>
        <a:prstGeom prst="bentUpArrow">
          <a:avLst>
            <a:gd name="adj1" fmla="val 32840"/>
            <a:gd name="adj2" fmla="val 25000"/>
            <a:gd name="adj3" fmla="val 35780"/>
          </a:avLst>
        </a:prstGeom>
        <a:solidFill>
          <a:srgbClr val="3C6A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5C2828-DC67-4F15-9C6E-343C4BB140C8}">
      <dsp:nvSpPr>
        <dsp:cNvPr id="0" name=""/>
        <dsp:cNvSpPr/>
      </dsp:nvSpPr>
      <dsp:spPr>
        <a:xfrm>
          <a:off x="296354" y="18875"/>
          <a:ext cx="1433060" cy="1003095"/>
        </a:xfrm>
        <a:prstGeom prst="roundRect">
          <a:avLst>
            <a:gd name="adj" fmla="val 16670"/>
          </a:avLst>
        </a:prstGeom>
        <a:solidFill>
          <a:srgbClr val="6AB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Flow</a:t>
          </a:r>
        </a:p>
      </dsp:txBody>
      <dsp:txXfrm>
        <a:off x="345330" y="67851"/>
        <a:ext cx="1335108" cy="905143"/>
      </dsp:txXfrm>
    </dsp:sp>
    <dsp:sp modelId="{8D661B82-8C8C-42B2-AFB5-BE09E71EEFEC}">
      <dsp:nvSpPr>
        <dsp:cNvPr id="0" name=""/>
        <dsp:cNvSpPr/>
      </dsp:nvSpPr>
      <dsp:spPr>
        <a:xfrm>
          <a:off x="1729414" y="114543"/>
          <a:ext cx="1042271" cy="810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Http Call</a:t>
          </a:r>
        </a:p>
      </dsp:txBody>
      <dsp:txXfrm>
        <a:off x="1729414" y="114543"/>
        <a:ext cx="1042271" cy="810746"/>
      </dsp:txXfrm>
    </dsp:sp>
    <dsp:sp modelId="{567D3258-177C-4E46-B39A-57640A00FDE6}">
      <dsp:nvSpPr>
        <dsp:cNvPr id="0" name=""/>
        <dsp:cNvSpPr/>
      </dsp:nvSpPr>
      <dsp:spPr>
        <a:xfrm rot="5400000">
          <a:off x="1710051" y="2089347"/>
          <a:ext cx="851283" cy="969156"/>
        </a:xfrm>
        <a:prstGeom prst="bentUpArrow">
          <a:avLst>
            <a:gd name="adj1" fmla="val 32840"/>
            <a:gd name="adj2" fmla="val 25000"/>
            <a:gd name="adj3" fmla="val 35780"/>
          </a:avLst>
        </a:prstGeom>
        <a:solidFill>
          <a:srgbClr val="3C6A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BB657B-43C3-428B-88D0-0FE349C16DD4}">
      <dsp:nvSpPr>
        <dsp:cNvPr id="0" name=""/>
        <dsp:cNvSpPr/>
      </dsp:nvSpPr>
      <dsp:spPr>
        <a:xfrm>
          <a:off x="1484513" y="1145682"/>
          <a:ext cx="1433060" cy="1003095"/>
        </a:xfrm>
        <a:prstGeom prst="roundRect">
          <a:avLst>
            <a:gd name="adj" fmla="val 16670"/>
          </a:avLst>
        </a:prstGeom>
        <a:solidFill>
          <a:srgbClr val="6AB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Azure Queue</a:t>
          </a:r>
        </a:p>
      </dsp:txBody>
      <dsp:txXfrm>
        <a:off x="1533489" y="1194658"/>
        <a:ext cx="1335108" cy="905143"/>
      </dsp:txXfrm>
    </dsp:sp>
    <dsp:sp modelId="{06243479-501C-454C-AFF5-9BCCA90CEACC}">
      <dsp:nvSpPr>
        <dsp:cNvPr id="0" name=""/>
        <dsp:cNvSpPr/>
      </dsp:nvSpPr>
      <dsp:spPr>
        <a:xfrm>
          <a:off x="2917573" y="1241350"/>
          <a:ext cx="1042271" cy="810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Azure Function</a:t>
          </a:r>
        </a:p>
      </dsp:txBody>
      <dsp:txXfrm>
        <a:off x="2917573" y="1241350"/>
        <a:ext cx="1042271" cy="810746"/>
      </dsp:txXfrm>
    </dsp:sp>
    <dsp:sp modelId="{ABEA2BAF-0444-4D09-AA3E-436134C5182D}">
      <dsp:nvSpPr>
        <dsp:cNvPr id="0" name=""/>
        <dsp:cNvSpPr/>
      </dsp:nvSpPr>
      <dsp:spPr>
        <a:xfrm>
          <a:off x="2672672" y="2272490"/>
          <a:ext cx="1433060" cy="1003095"/>
        </a:xfrm>
        <a:prstGeom prst="roundRect">
          <a:avLst>
            <a:gd name="adj" fmla="val 16670"/>
          </a:avLst>
        </a:prstGeom>
        <a:solidFill>
          <a:srgbClr val="6AB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Apply Template</a:t>
          </a:r>
        </a:p>
      </dsp:txBody>
      <dsp:txXfrm>
        <a:off x="2721648" y="2321466"/>
        <a:ext cx="1335108" cy="905143"/>
      </dsp:txXfrm>
    </dsp:sp>
    <dsp:sp modelId="{405471C4-CAE5-4C18-ACF6-0F722DB341B4}">
      <dsp:nvSpPr>
        <dsp:cNvPr id="0" name=""/>
        <dsp:cNvSpPr/>
      </dsp:nvSpPr>
      <dsp:spPr>
        <a:xfrm>
          <a:off x="4105733" y="2368158"/>
          <a:ext cx="1042271" cy="810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Additional Configuration</a:t>
          </a:r>
        </a:p>
      </dsp:txBody>
      <dsp:txXfrm>
        <a:off x="4105733" y="2368158"/>
        <a:ext cx="1042271" cy="81074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50FDD-57CB-4B50-A5B5-1613089FB1D9}" type="datetimeFigureOut">
              <a:rPr lang="en-US" smtClean="0"/>
              <a:t>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FB243-3016-4798-9CB3-7F16D7B1C2CE}" type="slidenum">
              <a:rPr lang="en-US" smtClean="0"/>
              <a:t>‹#›</a:t>
            </a:fld>
            <a:endParaRPr lang="en-US"/>
          </a:p>
        </p:txBody>
      </p:sp>
    </p:spTree>
    <p:extLst>
      <p:ext uri="{BB962C8B-B14F-4D97-AF65-F5344CB8AC3E}">
        <p14:creationId xmlns:p14="http://schemas.microsoft.com/office/powerpoint/2010/main" val="261704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I possibly get my name on a single slide even more? Wow.</a:t>
            </a:r>
          </a:p>
        </p:txBody>
      </p:sp>
      <p:sp>
        <p:nvSpPr>
          <p:cNvPr id="4" name="Slide Number Placeholder 3"/>
          <p:cNvSpPr>
            <a:spLocks noGrp="1"/>
          </p:cNvSpPr>
          <p:nvPr>
            <p:ph type="sldNum" sz="quarter" idx="10"/>
          </p:nvPr>
        </p:nvSpPr>
        <p:spPr/>
        <p:txBody>
          <a:bodyPr/>
          <a:lstStyle/>
          <a:p>
            <a:fld id="{333FB243-3016-4798-9CB3-7F16D7B1C2CE}" type="slidenum">
              <a:rPr lang="en-US" smtClean="0"/>
              <a:t>3</a:t>
            </a:fld>
            <a:endParaRPr lang="en-US"/>
          </a:p>
        </p:txBody>
      </p:sp>
    </p:spTree>
    <p:extLst>
      <p:ext uri="{BB962C8B-B14F-4D97-AF65-F5344CB8AC3E}">
        <p14:creationId xmlns:p14="http://schemas.microsoft.com/office/powerpoint/2010/main" val="38199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Office</a:t>
            </a:r>
          </a:p>
        </p:txBody>
      </p:sp>
      <p:sp>
        <p:nvSpPr>
          <p:cNvPr id="7" name="Footer Placeholder 6"/>
          <p:cNvSpPr>
            <a:spLocks noGrp="1"/>
          </p:cNvSpPr>
          <p:nvPr>
            <p:ph type="ftr" sz="quarter" idx="13"/>
          </p:nvPr>
        </p:nvSpPr>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852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2/9/2019 11:09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350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Fork button</a:t>
            </a:r>
          </a:p>
          <a:p>
            <a:r>
              <a:rPr lang="en-US" sz="1200" kern="1200" dirty="0">
                <a:solidFill>
                  <a:schemeClr val="tx1"/>
                </a:solidFill>
                <a:latin typeface="+mn-lt"/>
                <a:ea typeface="+mn-ea"/>
                <a:cs typeface="+mn-cs"/>
              </a:rPr>
              <a:t>Edit button</a:t>
            </a:r>
          </a:p>
          <a:p>
            <a:r>
              <a:rPr lang="en-US" sz="1200" kern="1200" dirty="0">
                <a:solidFill>
                  <a:schemeClr val="tx1"/>
                </a:solidFill>
                <a:latin typeface="+mn-lt"/>
                <a:ea typeface="+mn-ea"/>
                <a:cs typeface="+mn-cs"/>
              </a:rPr>
              <a:t>Submit Pull Request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FB243-3016-4798-9CB3-7F16D7B1C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757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201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2880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186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Show off the Download Zip button</a:t>
            </a:r>
          </a:p>
          <a:p>
            <a:r>
              <a:rPr lang="en-US" sz="1200" kern="1200" dirty="0">
                <a:solidFill>
                  <a:schemeClr val="tx1"/>
                </a:solidFill>
                <a:latin typeface="+mn-lt"/>
                <a:ea typeface="+mn-ea"/>
                <a:cs typeface="+mn-cs"/>
              </a:rPr>
              <a:t>Navigate directly to files in </a:t>
            </a:r>
            <a:r>
              <a:rPr lang="en-US" sz="1200" kern="1200" dirty="0" err="1">
                <a:solidFill>
                  <a:schemeClr val="tx1"/>
                </a:solidFill>
                <a:latin typeface="+mn-lt"/>
                <a:ea typeface="+mn-ea"/>
                <a:cs typeface="+mn-cs"/>
              </a:rPr>
              <a:t>Github</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FB243-3016-4798-9CB3-7F16D7B1C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939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a:t>
            </a:r>
            <a:r>
              <a:rPr lang="en-US" dirty="0" err="1"/>
              <a:t>PnPOnline</a:t>
            </a:r>
            <a:r>
              <a:rPr lang="en-US" dirty="0"/>
              <a:t> https://thechriskent.sharepoint.com/sites/fun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Add-</a:t>
            </a:r>
            <a:r>
              <a:rPr lang="en-US" sz="1200" kern="1200" dirty="0" err="1">
                <a:solidFill>
                  <a:schemeClr val="tx1"/>
                </a:solidFill>
                <a:latin typeface="+mn-lt"/>
                <a:ea typeface="+mn-ea"/>
                <a:cs typeface="+mn-cs"/>
              </a:rPr>
              <a:t>PnPClientSidePage</a:t>
            </a:r>
            <a:r>
              <a:rPr lang="en-US" sz="1200" kern="1200" dirty="0">
                <a:solidFill>
                  <a:schemeClr val="tx1"/>
                </a:solidFill>
                <a:latin typeface="+mn-lt"/>
                <a:ea typeface="+mn-ea"/>
                <a:cs typeface="+mn-cs"/>
              </a:rPr>
              <a:t> -Name "Magic" –</a:t>
            </a:r>
            <a:r>
              <a:rPr lang="en-US" sz="1200" kern="1200" dirty="0" err="1">
                <a:solidFill>
                  <a:schemeClr val="tx1"/>
                </a:solidFill>
                <a:latin typeface="+mn-lt"/>
                <a:ea typeface="+mn-ea"/>
                <a:cs typeface="+mn-cs"/>
              </a:rPr>
              <a:t>CommentsEnabled</a:t>
            </a:r>
            <a:endParaRPr lang="en-US" sz="1200" kern="1200" dirty="0">
              <a:solidFill>
                <a:schemeClr val="tx1"/>
              </a:solidFill>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Add-</a:t>
            </a:r>
            <a:r>
              <a:rPr lang="en-US" sz="1200" kern="1200" dirty="0" err="1">
                <a:solidFill>
                  <a:schemeClr val="tx1"/>
                </a:solidFill>
                <a:latin typeface="+mn-lt"/>
                <a:ea typeface="+mn-ea"/>
                <a:cs typeface="+mn-cs"/>
              </a:rPr>
              <a:t>PnPClientSideText</a:t>
            </a:r>
            <a:r>
              <a:rPr lang="en-US" sz="1200" kern="1200" dirty="0">
                <a:solidFill>
                  <a:schemeClr val="tx1"/>
                </a:solidFill>
                <a:latin typeface="+mn-lt"/>
                <a:ea typeface="+mn-ea"/>
                <a:cs typeface="+mn-cs"/>
              </a:rPr>
              <a:t> -Page "Magic" -Text “Yo dawg, welcome to my site"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Add-</a:t>
            </a:r>
            <a:r>
              <a:rPr lang="en-US" sz="1200" kern="1200" dirty="0" err="1">
                <a:solidFill>
                  <a:schemeClr val="tx1"/>
                </a:solidFill>
                <a:latin typeface="+mn-lt"/>
                <a:ea typeface="+mn-ea"/>
                <a:cs typeface="+mn-cs"/>
              </a:rPr>
              <a:t>PnPClientSideWebPart</a:t>
            </a:r>
            <a:r>
              <a:rPr lang="en-US" sz="1200" kern="1200" dirty="0">
                <a:solidFill>
                  <a:schemeClr val="tx1"/>
                </a:solidFill>
                <a:latin typeface="+mn-lt"/>
                <a:ea typeface="+mn-ea"/>
                <a:cs typeface="+mn-cs"/>
              </a:rPr>
              <a:t> -Page "Magic" -</a:t>
            </a:r>
            <a:r>
              <a:rPr lang="en-US" sz="1200" kern="1200" dirty="0" err="1">
                <a:solidFill>
                  <a:schemeClr val="tx1"/>
                </a:solidFill>
                <a:latin typeface="+mn-lt"/>
                <a:ea typeface="+mn-ea"/>
                <a:cs typeface="+mn-cs"/>
              </a:rPr>
              <a:t>DefaultWebPartType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BingMap</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WebPartProperties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pushPins</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title:'Home</a:t>
            </a:r>
            <a:r>
              <a:rPr lang="en-US" sz="1200" kern="1200" dirty="0">
                <a:solidFill>
                  <a:schemeClr val="tx1"/>
                </a:solidFill>
                <a:latin typeface="+mn-lt"/>
                <a:ea typeface="+mn-ea"/>
                <a:cs typeface="+mn-cs"/>
              </a:rPr>
              <a:t> Sweet </a:t>
            </a:r>
            <a:r>
              <a:rPr lang="en-US" sz="1200" kern="1200" dirty="0" err="1">
                <a:solidFill>
                  <a:schemeClr val="tx1"/>
                </a:solidFill>
                <a:latin typeface="+mn-lt"/>
                <a:ea typeface="+mn-ea"/>
                <a:cs typeface="+mn-cs"/>
              </a:rPr>
              <a:t>Home',address:'Plainfield</a:t>
            </a:r>
            <a:r>
              <a:rPr lang="en-US" sz="1200" kern="1200" dirty="0">
                <a:solidFill>
                  <a:schemeClr val="tx1"/>
                </a:solidFill>
                <a:latin typeface="+mn-lt"/>
                <a:ea typeface="+mn-ea"/>
                <a:cs typeface="+mn-cs"/>
              </a:rPr>
              <a:t>, IN'}],center:{latitude:39.7044,longitude:-86.3978,altitude:0,altitudeReference:-1},zoomLevel:13}" </a:t>
            </a:r>
          </a:p>
        </p:txBody>
      </p:sp>
      <p:sp>
        <p:nvSpPr>
          <p:cNvPr id="4" name="Slide Number Placeholder 3"/>
          <p:cNvSpPr>
            <a:spLocks noGrp="1"/>
          </p:cNvSpPr>
          <p:nvPr>
            <p:ph type="sldNum" sz="quarter" idx="10"/>
          </p:nvPr>
        </p:nvSpPr>
        <p:spPr/>
        <p:txBody>
          <a:bodyPr/>
          <a:lstStyle/>
          <a:p>
            <a:fld id="{333FB243-3016-4798-9CB3-7F16D7B1C2CE}" type="slidenum">
              <a:rPr lang="en-US" smtClean="0"/>
              <a:t>38</a:t>
            </a:fld>
            <a:endParaRPr lang="en-US"/>
          </a:p>
        </p:txBody>
      </p:sp>
    </p:spTree>
    <p:extLst>
      <p:ext uri="{BB962C8B-B14F-4D97-AF65-F5344CB8AC3E}">
        <p14:creationId xmlns:p14="http://schemas.microsoft.com/office/powerpoint/2010/main" val="3377913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list on Model site with 1 or 2 columns</a:t>
            </a:r>
          </a:p>
          <a:p>
            <a:r>
              <a:rPr lang="en-US" dirty="0"/>
              <a:t>Create new </a:t>
            </a:r>
            <a:r>
              <a:rPr lang="en-US" dirty="0" err="1"/>
              <a:t>Comm</a:t>
            </a:r>
            <a:r>
              <a:rPr lang="en-US" dirty="0"/>
              <a:t> site Target, go to site contents</a:t>
            </a:r>
          </a:p>
          <a:p>
            <a:endParaRPr lang="en-US" dirty="0"/>
          </a:p>
          <a:p>
            <a:r>
              <a:rPr lang="en-US" dirty="0"/>
              <a:t>Connect-</a:t>
            </a:r>
            <a:r>
              <a:rPr lang="en-US" dirty="0" err="1"/>
              <a:t>PnPOnline</a:t>
            </a:r>
            <a:r>
              <a:rPr lang="en-US" dirty="0"/>
              <a:t> https://thechriskent.sharepoint.com/sites/Model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PnPProvisioningTemplate</a:t>
            </a:r>
            <a:r>
              <a:rPr lang="en-US" sz="1200" kern="1200" dirty="0">
                <a:solidFill>
                  <a:schemeClr val="tx1"/>
                </a:solidFill>
                <a:latin typeface="+mn-lt"/>
                <a:ea typeface="+mn-ea"/>
                <a:cs typeface="+mn-cs"/>
              </a:rPr>
              <a:t> -Out "MyTemplate.xml" -Handlers Lists </a:t>
            </a:r>
          </a:p>
          <a:p>
            <a:r>
              <a:rPr lang="en-US" dirty="0"/>
              <a:t>Disconnect-</a:t>
            </a:r>
            <a:r>
              <a:rPr lang="en-US" dirty="0" err="1"/>
              <a:t>PnPOnline</a:t>
            </a:r>
            <a:endParaRPr lang="en-US" dirty="0"/>
          </a:p>
          <a:p>
            <a:endParaRPr lang="en-US" dirty="0"/>
          </a:p>
          <a:p>
            <a:r>
              <a:rPr lang="en-US" dirty="0"/>
              <a:t>Open MyTemplate.xml</a:t>
            </a:r>
          </a:p>
          <a:p>
            <a:endParaRPr lang="en-US" dirty="0"/>
          </a:p>
          <a:p>
            <a:r>
              <a:rPr lang="en-US" dirty="0"/>
              <a:t>Connect-</a:t>
            </a:r>
            <a:r>
              <a:rPr lang="en-US" dirty="0" err="1"/>
              <a:t>PnPOnline</a:t>
            </a:r>
            <a:r>
              <a:rPr lang="en-US" dirty="0"/>
              <a:t> https://thechriskent.sharepoint.com/sites/Target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Apply-</a:t>
            </a:r>
            <a:r>
              <a:rPr lang="en-US" sz="1200" kern="1200" dirty="0" err="1">
                <a:solidFill>
                  <a:schemeClr val="tx1"/>
                </a:solidFill>
                <a:latin typeface="+mn-lt"/>
                <a:ea typeface="+mn-ea"/>
                <a:cs typeface="+mn-cs"/>
              </a:rPr>
              <a:t>PnPProvisioningTemplate</a:t>
            </a:r>
            <a:r>
              <a:rPr lang="en-US" sz="1200" kern="1200" dirty="0">
                <a:solidFill>
                  <a:schemeClr val="tx1"/>
                </a:solidFill>
                <a:latin typeface="+mn-lt"/>
                <a:ea typeface="+mn-ea"/>
                <a:cs typeface="+mn-cs"/>
              </a:rPr>
              <a:t> -Path "MyTemplate.xml" -Handlers Lists </a:t>
            </a:r>
          </a:p>
          <a:p>
            <a:r>
              <a:rPr lang="en-US" dirty="0"/>
              <a:t>Disconnect-</a:t>
            </a:r>
            <a:r>
              <a:rPr lang="en-US" dirty="0" err="1"/>
              <a:t>PnPOnline</a:t>
            </a:r>
            <a:endParaRPr lang="en-US" dirty="0"/>
          </a:p>
          <a:p>
            <a:endParaRPr lang="en-US" dirty="0"/>
          </a:p>
        </p:txBody>
      </p:sp>
      <p:sp>
        <p:nvSpPr>
          <p:cNvPr id="4" name="Slide Number Placeholder 3"/>
          <p:cNvSpPr>
            <a:spLocks noGrp="1"/>
          </p:cNvSpPr>
          <p:nvPr>
            <p:ph type="sldNum" sz="quarter" idx="10"/>
          </p:nvPr>
        </p:nvSpPr>
        <p:spPr/>
        <p:txBody>
          <a:bodyPr/>
          <a:lstStyle/>
          <a:p>
            <a:fld id="{333FB243-3016-4798-9CB3-7F16D7B1C2CE}" type="slidenum">
              <a:rPr lang="en-US" smtClean="0"/>
              <a:t>44</a:t>
            </a:fld>
            <a:endParaRPr lang="en-US"/>
          </a:p>
        </p:txBody>
      </p:sp>
    </p:spTree>
    <p:extLst>
      <p:ext uri="{BB962C8B-B14F-4D97-AF65-F5344CB8AC3E}">
        <p14:creationId xmlns:p14="http://schemas.microsoft.com/office/powerpoint/2010/main" val="3298123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Site</a:t>
            </a:r>
          </a:p>
          <a:p>
            <a:r>
              <a:rPr lang="en-US" dirty="0"/>
              <a:t>Show MySpecialTemplate.xml</a:t>
            </a:r>
          </a:p>
          <a:p>
            <a:r>
              <a:rPr lang="en-US" dirty="0"/>
              <a:t>Show Site Design JSON</a:t>
            </a:r>
          </a:p>
        </p:txBody>
      </p:sp>
      <p:sp>
        <p:nvSpPr>
          <p:cNvPr id="4" name="Slide Number Placeholder 3"/>
          <p:cNvSpPr>
            <a:spLocks noGrp="1"/>
          </p:cNvSpPr>
          <p:nvPr>
            <p:ph type="sldNum" sz="quarter" idx="10"/>
          </p:nvPr>
        </p:nvSpPr>
        <p:spPr/>
        <p:txBody>
          <a:bodyPr/>
          <a:lstStyle/>
          <a:p>
            <a:fld id="{333FB243-3016-4798-9CB3-7F16D7B1C2CE}" type="slidenum">
              <a:rPr lang="en-US" smtClean="0"/>
              <a:t>45</a:t>
            </a:fld>
            <a:endParaRPr lang="en-US"/>
          </a:p>
        </p:txBody>
      </p:sp>
    </p:spTree>
    <p:extLst>
      <p:ext uri="{BB962C8B-B14F-4D97-AF65-F5344CB8AC3E}">
        <p14:creationId xmlns:p14="http://schemas.microsoft.com/office/powerpoint/2010/main" val="2871671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174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ot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96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Light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537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Header Bar Light">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1B7091-ACF2-443A-96DD-C114650BB74F}"/>
              </a:ext>
            </a:extLst>
          </p:cNvPr>
          <p:cNvSpPr/>
          <p:nvPr userDrawn="1"/>
        </p:nvSpPr>
        <p:spPr>
          <a:xfrm flipV="1">
            <a:off x="0" y="985520"/>
            <a:ext cx="12192000" cy="543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a:xfrm>
            <a:off x="302895" y="0"/>
            <a:ext cx="11586211" cy="98552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a:xfrm>
            <a:off x="302894" y="1213989"/>
            <a:ext cx="11586211" cy="50441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394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er Bar Dark">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1B7091-ACF2-443A-96DD-C114650BB74F}"/>
              </a:ext>
            </a:extLst>
          </p:cNvPr>
          <p:cNvSpPr/>
          <p:nvPr userDrawn="1"/>
        </p:nvSpPr>
        <p:spPr>
          <a:xfrm flipV="1">
            <a:off x="0" y="985520"/>
            <a:ext cx="12192000" cy="5435600"/>
          </a:xfrm>
          <a:prstGeom prst="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a:xfrm>
            <a:off x="302895" y="0"/>
            <a:ext cx="11586211" cy="98552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a:xfrm>
            <a:off x="302894" y="1213989"/>
            <a:ext cx="11586211" cy="50441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9132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Half Block, 2 Columns">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A7923F-AB93-4BAB-9674-B9935D45FD51}"/>
              </a:ext>
            </a:extLst>
          </p:cNvPr>
          <p:cNvSpPr/>
          <p:nvPr userDrawn="1"/>
        </p:nvSpPr>
        <p:spPr>
          <a:xfrm>
            <a:off x="5892800" y="0"/>
            <a:ext cx="6299200" cy="642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C19CA-663D-4EC5-8EE9-B7C7D89DDA1D}"/>
              </a:ext>
            </a:extLst>
          </p:cNvPr>
          <p:cNvSpPr>
            <a:spLocks noGrp="1"/>
          </p:cNvSpPr>
          <p:nvPr>
            <p:ph type="title"/>
          </p:nvPr>
        </p:nvSpPr>
        <p:spPr>
          <a:xfrm>
            <a:off x="321173" y="523108"/>
            <a:ext cx="5716905" cy="801388"/>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DAE740A-D188-4C21-BC18-1DB8ED28EE40}"/>
              </a:ext>
            </a:extLst>
          </p:cNvPr>
          <p:cNvSpPr>
            <a:spLocks noGrp="1"/>
          </p:cNvSpPr>
          <p:nvPr>
            <p:ph sz="half" idx="1"/>
          </p:nvPr>
        </p:nvSpPr>
        <p:spPr>
          <a:xfrm>
            <a:off x="302894" y="1421086"/>
            <a:ext cx="5424169" cy="465459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BDD5BD6-F991-49C2-A858-8F09F18A0527}"/>
              </a:ext>
            </a:extLst>
          </p:cNvPr>
          <p:cNvSpPr>
            <a:spLocks noGrp="1"/>
          </p:cNvSpPr>
          <p:nvPr>
            <p:ph sz="half" idx="2"/>
          </p:nvPr>
        </p:nvSpPr>
        <p:spPr>
          <a:xfrm>
            <a:off x="6299199" y="1421085"/>
            <a:ext cx="5716905" cy="46545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324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Pointy, 2 Columns">
    <p:bg>
      <p:bgPr>
        <a:solidFill>
          <a:schemeClr val="accent1">
            <a:lumMod val="50000"/>
          </a:schemeClr>
        </a:solidFill>
        <a:effectLst/>
      </p:bgPr>
    </p:bg>
    <p:spTree>
      <p:nvGrpSpPr>
        <p:cNvPr id="1" name=""/>
        <p:cNvGrpSpPr/>
        <p:nvPr/>
      </p:nvGrpSpPr>
      <p:grpSpPr>
        <a:xfrm>
          <a:off x="0" y="0"/>
          <a:ext cx="0" cy="0"/>
          <a:chOff x="0" y="0"/>
          <a:chExt cx="0" cy="0"/>
        </a:xfrm>
      </p:grpSpPr>
      <p:sp>
        <p:nvSpPr>
          <p:cNvPr id="8" name="Shape 687">
            <a:extLst>
              <a:ext uri="{FF2B5EF4-FFF2-40B4-BE49-F238E27FC236}">
                <a16:creationId xmlns:a16="http://schemas.microsoft.com/office/drawing/2014/main" id="{E7E7ACE9-181C-4D5B-B50E-55E3FDF4549D}"/>
              </a:ext>
            </a:extLst>
          </p:cNvPr>
          <p:cNvSpPr/>
          <p:nvPr userDrawn="1"/>
        </p:nvSpPr>
        <p:spPr>
          <a:xfrm>
            <a:off x="0" y="0"/>
            <a:ext cx="6172200" cy="6421120"/>
          </a:xfrm>
          <a:prstGeom prst="homePlate">
            <a:avLst>
              <a:gd name="adj" fmla="val 12698"/>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 name="Title 1">
            <a:extLst>
              <a:ext uri="{FF2B5EF4-FFF2-40B4-BE49-F238E27FC236}">
                <a16:creationId xmlns:a16="http://schemas.microsoft.com/office/drawing/2014/main" id="{BB4C19CA-663D-4EC5-8EE9-B7C7D89DDA1D}"/>
              </a:ext>
            </a:extLst>
          </p:cNvPr>
          <p:cNvSpPr>
            <a:spLocks noGrp="1"/>
          </p:cNvSpPr>
          <p:nvPr>
            <p:ph type="title"/>
          </p:nvPr>
        </p:nvSpPr>
        <p:spPr>
          <a:xfrm>
            <a:off x="311341" y="523108"/>
            <a:ext cx="5716905" cy="801388"/>
          </a:xfrm>
        </p:spPr>
        <p:txBody>
          <a:bodyPr>
            <a:normAutofit/>
          </a:bodyPr>
          <a:lstStyle>
            <a:lvl1pP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DAE740A-D188-4C21-BC18-1DB8ED28EE40}"/>
              </a:ext>
            </a:extLst>
          </p:cNvPr>
          <p:cNvSpPr>
            <a:spLocks noGrp="1"/>
          </p:cNvSpPr>
          <p:nvPr>
            <p:ph sz="half" idx="1"/>
          </p:nvPr>
        </p:nvSpPr>
        <p:spPr>
          <a:xfrm>
            <a:off x="302895" y="1421086"/>
            <a:ext cx="5181600" cy="465459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BDD5BD6-F991-49C2-A858-8F09F18A0527}"/>
              </a:ext>
            </a:extLst>
          </p:cNvPr>
          <p:cNvSpPr>
            <a:spLocks noGrp="1"/>
          </p:cNvSpPr>
          <p:nvPr>
            <p:ph sz="half" idx="2"/>
          </p:nvPr>
        </p:nvSpPr>
        <p:spPr>
          <a:xfrm>
            <a:off x="6299199" y="1421085"/>
            <a:ext cx="5716905" cy="465459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70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5 Pillars">
    <p:spTree>
      <p:nvGrpSpPr>
        <p:cNvPr id="1" name=""/>
        <p:cNvGrpSpPr/>
        <p:nvPr/>
      </p:nvGrpSpPr>
      <p:grpSpPr>
        <a:xfrm>
          <a:off x="0" y="0"/>
          <a:ext cx="0" cy="0"/>
          <a:chOff x="0" y="0"/>
          <a:chExt cx="0" cy="0"/>
        </a:xfrm>
      </p:grpSpPr>
      <p:sp>
        <p:nvSpPr>
          <p:cNvPr id="3" name="Content Placeholder 2"/>
          <p:cNvSpPr>
            <a:spLocks noGrp="1"/>
          </p:cNvSpPr>
          <p:nvPr>
            <p:ph idx="1"/>
          </p:nvPr>
        </p:nvSpPr>
        <p:spPr>
          <a:xfrm>
            <a:off x="68658" y="3493674"/>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normAutofit/>
          </a:bodyPr>
          <a:lstStyle>
            <a:lvl1pPr marL="0" indent="0" algn="ctr" defTabSz="914400" rtl="0" eaLnBrk="1" latinLnBrk="0" hangingPunct="1">
              <a:buNone/>
              <a:defRPr lang="en-US" sz="2800" kern="1200" dirty="0">
                <a:solidFill>
                  <a:schemeClr val="tx1"/>
                </a:solidFill>
                <a:latin typeface="+mj-lt"/>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normAutofit/>
          </a:bodyPr>
          <a:lstStyle>
            <a:lvl1pPr algn="ctr">
              <a:defRPr lang="en-US" sz="2800" b="1" kern="1200" dirty="0">
                <a:solidFill>
                  <a:schemeClr val="tx1"/>
                </a:solidFill>
                <a:latin typeface="+mj-lt"/>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480131"/>
          </a:xfrm>
        </p:spPr>
        <p:txBody>
          <a:bodyPr vert="horz" wrap="square" lIns="146304" tIns="45720" rIns="146304" bIns="45720" rtlCol="0">
            <a:spAutoFit/>
          </a:bodyPr>
          <a:lstStyle>
            <a:lvl1pPr marL="0" indent="0" algn="ctr">
              <a:buNone/>
              <a:defRPr lang="en-US" sz="2800" dirty="0">
                <a:solidFill>
                  <a:schemeClr val="tx1"/>
                </a:solidFill>
                <a:latin typeface="+mj-lt"/>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480131"/>
          </a:xfrm>
        </p:spPr>
        <p:txBody>
          <a:bodyPr vert="horz" wrap="square" lIns="146304" tIns="45720" rIns="146304" bIns="45720" rtlCol="0">
            <a:spAutoFit/>
          </a:bodyPr>
          <a:lstStyle>
            <a:lvl1pPr marL="0" indent="0" algn="ctr">
              <a:buNone/>
              <a:defRPr lang="en-US" sz="2800" dirty="0">
                <a:solidFill>
                  <a:schemeClr val="tx1"/>
                </a:solidFill>
                <a:latin typeface="+mj-lt"/>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480131"/>
          </a:xfrm>
        </p:spPr>
        <p:txBody>
          <a:bodyPr vert="horz" wrap="square" lIns="146304" tIns="45720" rIns="146304" bIns="45720" rtlCol="0">
            <a:spAutoFit/>
          </a:bodyPr>
          <a:lstStyle>
            <a:lvl1pPr marL="0" indent="0" algn="ctr">
              <a:buNone/>
              <a:defRPr lang="en-US" sz="2800" dirty="0">
                <a:solidFill>
                  <a:schemeClr val="tx1"/>
                </a:solidFill>
                <a:latin typeface="+mj-lt"/>
                <a:ea typeface="Segoe UI Black" panose="020B0A02040204020203" pitchFamily="34" charset="0"/>
                <a:cs typeface="Segoe UI Black" panose="020B0A02040204020203" pitchFamily="34" charset="0"/>
              </a:defRPr>
            </a:lvl1pPr>
          </a:lstStyle>
          <a:p>
            <a:pPr lvl="0" algn="ctr"/>
            <a:r>
              <a:rPr lang="en-US" dirty="0"/>
              <a:t>#</a:t>
            </a:r>
          </a:p>
        </p:txBody>
      </p:sp>
      <p:sp>
        <p:nvSpPr>
          <p:cNvPr id="22" name="Content Placeholder 2">
            <a:extLst>
              <a:ext uri="{FF2B5EF4-FFF2-40B4-BE49-F238E27FC236}">
                <a16:creationId xmlns:a16="http://schemas.microsoft.com/office/drawing/2014/main" id="{5D3BEB28-04D1-4C42-920A-C5326C08E005}"/>
              </a:ext>
            </a:extLst>
          </p:cNvPr>
          <p:cNvSpPr>
            <a:spLocks noGrp="1"/>
          </p:cNvSpPr>
          <p:nvPr>
            <p:ph idx="23"/>
          </p:nvPr>
        </p:nvSpPr>
        <p:spPr>
          <a:xfrm>
            <a:off x="2483635" y="3493673"/>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a:extLst>
              <a:ext uri="{FF2B5EF4-FFF2-40B4-BE49-F238E27FC236}">
                <a16:creationId xmlns:a16="http://schemas.microsoft.com/office/drawing/2014/main" id="{C2507C0B-77BF-4981-8E39-29AA7909911E}"/>
              </a:ext>
            </a:extLst>
          </p:cNvPr>
          <p:cNvSpPr>
            <a:spLocks noGrp="1"/>
          </p:cNvSpPr>
          <p:nvPr>
            <p:ph idx="24"/>
          </p:nvPr>
        </p:nvSpPr>
        <p:spPr>
          <a:xfrm>
            <a:off x="4898612" y="3493673"/>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7313589" y="3493673"/>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9728566" y="3493672"/>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8100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32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32000">
                                          <p:cBhvr additive="base">
                                            <p:cTn id="35"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36"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1" fill="hold" grpId="0" nodeType="withEffect" p14:presetBounceEnd="32000">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14:bounceEnd="32000">
                                          <p:cBhvr additive="base">
                                            <p:cTn id="4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4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750" fill="hold"/>
                                            <p:tgtEl>
                                              <p:spTgt spid="15"/>
                                            </p:tgtEl>
                                            <p:attrNameLst>
                                              <p:attrName>ppt_x</p:attrName>
                                            </p:attrNameLst>
                                          </p:cBhvr>
                                          <p:tavLst>
                                            <p:tav tm="0">
                                              <p:val>
                                                <p:strVal val="#ppt_x"/>
                                              </p:val>
                                            </p:tav>
                                            <p:tav tm="100000">
                                              <p:val>
                                                <p:strVal val="#ppt_x"/>
                                              </p:val>
                                            </p:tav>
                                          </p:tavLst>
                                        </p:anim>
                                        <p:anim calcmode="lin" valueType="num">
                                          <p:cBhvr additive="base">
                                            <p:cTn id="52" dur="75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1" fill="hold" grpId="0" nodeType="withEffect" p14:presetBounceEnd="32000">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14:bounceEnd="32000">
                                          <p:cBhvr additive="base">
                                            <p:cTn id="55"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56" dur="750" fill="hold"/>
                                            <p:tgtEl>
                                              <p:spTgt spid="21"/>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750" fill="hold"/>
                                            <p:tgtEl>
                                              <p:spTgt spid="22"/>
                                            </p:tgtEl>
                                            <p:attrNameLst>
                                              <p:attrName>ppt_x</p:attrName>
                                            </p:attrNameLst>
                                          </p:cBhvr>
                                          <p:tavLst>
                                            <p:tav tm="0">
                                              <p:val>
                                                <p:strVal val="#ppt_x"/>
                                              </p:val>
                                            </p:tav>
                                            <p:tav tm="100000">
                                              <p:val>
                                                <p:strVal val="#ppt_x"/>
                                              </p:val>
                                            </p:tav>
                                          </p:tavLst>
                                        </p:anim>
                                        <p:anim calcmode="lin" valueType="num">
                                          <p:cBhvr additive="base">
                                            <p:cTn id="60" dur="75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750" fill="hold"/>
                                            <p:tgtEl>
                                              <p:spTgt spid="24"/>
                                            </p:tgtEl>
                                            <p:attrNameLst>
                                              <p:attrName>ppt_x</p:attrName>
                                            </p:attrNameLst>
                                          </p:cBhvr>
                                          <p:tavLst>
                                            <p:tav tm="0">
                                              <p:val>
                                                <p:strVal val="#ppt_x"/>
                                              </p:val>
                                            </p:tav>
                                            <p:tav tm="100000">
                                              <p:val>
                                                <p:strVal val="#ppt_x"/>
                                              </p:val>
                                            </p:tav>
                                          </p:tavLst>
                                        </p:anim>
                                        <p:anim calcmode="lin" valueType="num">
                                          <p:cBhvr additive="base">
                                            <p:cTn id="68" dur="75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uiExpand="1">
            <p:tmplLst>
              <p:tmpl>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750" fill="hold"/>
                                            <p:tgtEl>
                                              <p:spTgt spid="20"/>
                                            </p:tgtEl>
                                            <p:attrNameLst>
                                              <p:attrName>ppt_x</p:attrName>
                                            </p:attrNameLst>
                                          </p:cBhvr>
                                          <p:tavLst>
                                            <p:tav tm="0">
                                              <p:val>
                                                <p:strVal val="#ppt_x"/>
                                              </p:val>
                                            </p:tav>
                                            <p:tav tm="100000">
                                              <p:val>
                                                <p:strVal val="#ppt_x"/>
                                              </p:val>
                                            </p:tav>
                                          </p:tavLst>
                                        </p:anim>
                                        <p:anim calcmode="lin" valueType="num">
                                          <p:cBhvr additive="base">
                                            <p:cTn id="4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750" fill="hold"/>
                                            <p:tgtEl>
                                              <p:spTgt spid="15"/>
                                            </p:tgtEl>
                                            <p:attrNameLst>
                                              <p:attrName>ppt_x</p:attrName>
                                            </p:attrNameLst>
                                          </p:cBhvr>
                                          <p:tavLst>
                                            <p:tav tm="0">
                                              <p:val>
                                                <p:strVal val="#ppt_x"/>
                                              </p:val>
                                            </p:tav>
                                            <p:tav tm="100000">
                                              <p:val>
                                                <p:strVal val="#ppt_x"/>
                                              </p:val>
                                            </p:tav>
                                          </p:tavLst>
                                        </p:anim>
                                        <p:anim calcmode="lin" valueType="num">
                                          <p:cBhvr additive="base">
                                            <p:cTn id="52" dur="75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750" fill="hold"/>
                                            <p:tgtEl>
                                              <p:spTgt spid="21"/>
                                            </p:tgtEl>
                                            <p:attrNameLst>
                                              <p:attrName>ppt_x</p:attrName>
                                            </p:attrNameLst>
                                          </p:cBhvr>
                                          <p:tavLst>
                                            <p:tav tm="0">
                                              <p:val>
                                                <p:strVal val="#ppt_x"/>
                                              </p:val>
                                            </p:tav>
                                            <p:tav tm="100000">
                                              <p:val>
                                                <p:strVal val="#ppt_x"/>
                                              </p:val>
                                            </p:tav>
                                          </p:tavLst>
                                        </p:anim>
                                        <p:anim calcmode="lin" valueType="num">
                                          <p:cBhvr additive="base">
                                            <p:cTn id="56" dur="750" fill="hold"/>
                                            <p:tgtEl>
                                              <p:spTgt spid="21"/>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750" fill="hold"/>
                                            <p:tgtEl>
                                              <p:spTgt spid="22"/>
                                            </p:tgtEl>
                                            <p:attrNameLst>
                                              <p:attrName>ppt_x</p:attrName>
                                            </p:attrNameLst>
                                          </p:cBhvr>
                                          <p:tavLst>
                                            <p:tav tm="0">
                                              <p:val>
                                                <p:strVal val="#ppt_x"/>
                                              </p:val>
                                            </p:tav>
                                            <p:tav tm="100000">
                                              <p:val>
                                                <p:strVal val="#ppt_x"/>
                                              </p:val>
                                            </p:tav>
                                          </p:tavLst>
                                        </p:anim>
                                        <p:anim calcmode="lin" valueType="num">
                                          <p:cBhvr additive="base">
                                            <p:cTn id="60" dur="75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750" fill="hold"/>
                                            <p:tgtEl>
                                              <p:spTgt spid="24"/>
                                            </p:tgtEl>
                                            <p:attrNameLst>
                                              <p:attrName>ppt_x</p:attrName>
                                            </p:attrNameLst>
                                          </p:cBhvr>
                                          <p:tavLst>
                                            <p:tav tm="0">
                                              <p:val>
                                                <p:strVal val="#ppt_x"/>
                                              </p:val>
                                            </p:tav>
                                            <p:tav tm="100000">
                                              <p:val>
                                                <p:strVal val="#ppt_x"/>
                                              </p:val>
                                            </p:tav>
                                          </p:tavLst>
                                        </p:anim>
                                        <p:anim calcmode="lin" valueType="num">
                                          <p:cBhvr additive="base">
                                            <p:cTn id="68" dur="75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uiExpand="1">
            <p:tmplLst>
              <p:tmpl>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4 Pillars">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170" y="3167100"/>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29770"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619432"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614263"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624601"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9" name="Content Placeholder 2"/>
          <p:cNvSpPr>
            <a:spLocks noGrp="1"/>
          </p:cNvSpPr>
          <p:nvPr>
            <p:ph idx="20" hasCustomPrompt="1"/>
          </p:nvPr>
        </p:nvSpPr>
        <p:spPr>
          <a:xfrm>
            <a:off x="3396001" y="2250822"/>
            <a:ext cx="237744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6390832" y="2250822"/>
            <a:ext cx="237744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3" name="Content Placeholder 2">
            <a:extLst>
              <a:ext uri="{FF2B5EF4-FFF2-40B4-BE49-F238E27FC236}">
                <a16:creationId xmlns:a16="http://schemas.microsoft.com/office/drawing/2014/main" id="{C2507C0B-77BF-4981-8E39-29AA7909911E}"/>
              </a:ext>
            </a:extLst>
          </p:cNvPr>
          <p:cNvSpPr>
            <a:spLocks noGrp="1"/>
          </p:cNvSpPr>
          <p:nvPr>
            <p:ph idx="24"/>
          </p:nvPr>
        </p:nvSpPr>
        <p:spPr>
          <a:xfrm>
            <a:off x="3396001" y="3167099"/>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6390832" y="3167099"/>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9385663" y="3167098"/>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hasCustomPrompt="1"/>
          </p:nvPr>
        </p:nvSpPr>
        <p:spPr>
          <a:xfrm>
            <a:off x="401170" y="2250822"/>
            <a:ext cx="2377440" cy="840230"/>
          </a:xfrm>
        </p:spPr>
        <p:txBody>
          <a:bodyPr lIns="146304" rIns="146304"/>
          <a:lstStyle>
            <a:lvl1pPr marL="0" indent="0" algn="ctr" defTabSz="914400" rtl="0" eaLnBrk="1" latinLnBrk="0" hangingPunct="1">
              <a:buNone/>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21" name="Content Placeholder 2"/>
          <p:cNvSpPr>
            <a:spLocks noGrp="1"/>
          </p:cNvSpPr>
          <p:nvPr>
            <p:ph idx="22" hasCustomPrompt="1"/>
          </p:nvPr>
        </p:nvSpPr>
        <p:spPr>
          <a:xfrm>
            <a:off x="9385663" y="2250822"/>
            <a:ext cx="237744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4976750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750" fill="hold"/>
                                            <p:tgtEl>
                                              <p:spTgt spid="16"/>
                                            </p:tgtEl>
                                            <p:attrNameLst>
                                              <p:attrName>ppt_x</p:attrName>
                                            </p:attrNameLst>
                                          </p:cBhvr>
                                          <p:tavLst>
                                            <p:tav tm="0">
                                              <p:val>
                                                <p:strVal val="#ppt_x"/>
                                              </p:val>
                                            </p:tav>
                                            <p:tav tm="100000">
                                              <p:val>
                                                <p:strVal val="#ppt_x"/>
                                              </p:val>
                                            </p:tav>
                                          </p:tavLst>
                                        </p:anim>
                                        <p:anim calcmode="lin" valueType="num">
                                          <p:cBhvr additive="base">
                                            <p:cTn id="22" dur="75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14:bounceEnd="32000">
                                          <p:cBhvr additive="base">
                                            <p:cTn id="25"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9"/>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ppt_x"/>
                                              </p:val>
                                            </p:tav>
                                            <p:tav tm="100000">
                                              <p:val>
                                                <p:strVal val="#ppt_x"/>
                                              </p:val>
                                            </p:tav>
                                          </p:tavLst>
                                        </p:anim>
                                        <p:anim calcmode="lin" valueType="num">
                                          <p:cBhvr additive="base">
                                            <p:cTn id="36" dur="75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14:bounceEnd="32000">
                                          <p:cBhvr additive="base">
                                            <p:cTn id="39"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fill="hold"/>
                                            <p:tgtEl>
                                              <p:spTgt spid="24"/>
                                            </p:tgtEl>
                                            <p:attrNameLst>
                                              <p:attrName>ppt_x</p:attrName>
                                            </p:attrNameLst>
                                          </p:cBhvr>
                                          <p:tavLst>
                                            <p:tav tm="0">
                                              <p:val>
                                                <p:strVal val="#ppt_x"/>
                                              </p:val>
                                            </p:tav>
                                            <p:tav tm="100000">
                                              <p:val>
                                                <p:strVal val="#ppt_x"/>
                                              </p:val>
                                            </p:tav>
                                          </p:tavLst>
                                        </p:anim>
                                        <p:anim calcmode="lin" valueType="num">
                                          <p:cBhvr additive="base">
                                            <p:cTn id="44"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750" fill="hold"/>
                                            <p:tgtEl>
                                              <p:spTgt spid="15"/>
                                            </p:tgtEl>
                                            <p:attrNameLst>
                                              <p:attrName>ppt_x</p:attrName>
                                            </p:attrNameLst>
                                          </p:cBhvr>
                                          <p:tavLst>
                                            <p:tav tm="0">
                                              <p:val>
                                                <p:strVal val="#ppt_x"/>
                                              </p:val>
                                            </p:tav>
                                            <p:tav tm="100000">
                                              <p:val>
                                                <p:strVal val="#ppt_x"/>
                                              </p:val>
                                            </p:tav>
                                          </p:tavLst>
                                        </p:anim>
                                        <p:anim calcmode="lin" valueType="num">
                                          <p:cBhvr additive="base">
                                            <p:cTn id="50" dur="75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14:bounceEnd="32000">
                                          <p:cBhvr additive="base">
                                            <p:cTn id="53"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16" grpId="0" animBg="1"/>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750" fill="hold"/>
                                            <p:tgtEl>
                                              <p:spTgt spid="16"/>
                                            </p:tgtEl>
                                            <p:attrNameLst>
                                              <p:attrName>ppt_x</p:attrName>
                                            </p:attrNameLst>
                                          </p:cBhvr>
                                          <p:tavLst>
                                            <p:tav tm="0">
                                              <p:val>
                                                <p:strVal val="#ppt_x"/>
                                              </p:val>
                                            </p:tav>
                                            <p:tav tm="100000">
                                              <p:val>
                                                <p:strVal val="#ppt_x"/>
                                              </p:val>
                                            </p:tav>
                                          </p:tavLst>
                                        </p:anim>
                                        <p:anim calcmode="lin" valueType="num">
                                          <p:cBhvr additive="base">
                                            <p:cTn id="22" dur="75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ppt_x"/>
                                              </p:val>
                                            </p:tav>
                                            <p:tav tm="100000">
                                              <p:val>
                                                <p:strVal val="#ppt_x"/>
                                              </p:val>
                                            </p:tav>
                                          </p:tavLst>
                                        </p:anim>
                                        <p:anim calcmode="lin" valueType="num">
                                          <p:cBhvr additive="base">
                                            <p:cTn id="26" dur="750" fill="hold"/>
                                            <p:tgtEl>
                                              <p:spTgt spid="19"/>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ppt_x"/>
                                              </p:val>
                                            </p:tav>
                                            <p:tav tm="100000">
                                              <p:val>
                                                <p:strVal val="#ppt_x"/>
                                              </p:val>
                                            </p:tav>
                                          </p:tavLst>
                                        </p:anim>
                                        <p:anim calcmode="lin" valueType="num">
                                          <p:cBhvr additive="base">
                                            <p:cTn id="36" dur="75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fill="hold"/>
                                            <p:tgtEl>
                                              <p:spTgt spid="24"/>
                                            </p:tgtEl>
                                            <p:attrNameLst>
                                              <p:attrName>ppt_x</p:attrName>
                                            </p:attrNameLst>
                                          </p:cBhvr>
                                          <p:tavLst>
                                            <p:tav tm="0">
                                              <p:val>
                                                <p:strVal val="#ppt_x"/>
                                              </p:val>
                                            </p:tav>
                                            <p:tav tm="100000">
                                              <p:val>
                                                <p:strVal val="#ppt_x"/>
                                              </p:val>
                                            </p:tav>
                                          </p:tavLst>
                                        </p:anim>
                                        <p:anim calcmode="lin" valueType="num">
                                          <p:cBhvr additive="base">
                                            <p:cTn id="44"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750" fill="hold"/>
                                            <p:tgtEl>
                                              <p:spTgt spid="15"/>
                                            </p:tgtEl>
                                            <p:attrNameLst>
                                              <p:attrName>ppt_x</p:attrName>
                                            </p:attrNameLst>
                                          </p:cBhvr>
                                          <p:tavLst>
                                            <p:tav tm="0">
                                              <p:val>
                                                <p:strVal val="#ppt_x"/>
                                              </p:val>
                                            </p:tav>
                                            <p:tav tm="100000">
                                              <p:val>
                                                <p:strVal val="#ppt_x"/>
                                              </p:val>
                                            </p:tav>
                                          </p:tavLst>
                                        </p:anim>
                                        <p:anim calcmode="lin" valueType="num">
                                          <p:cBhvr additive="base">
                                            <p:cTn id="50" dur="75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750" fill="hold"/>
                                            <p:tgtEl>
                                              <p:spTgt spid="21"/>
                                            </p:tgtEl>
                                            <p:attrNameLst>
                                              <p:attrName>ppt_x</p:attrName>
                                            </p:attrNameLst>
                                          </p:cBhvr>
                                          <p:tavLst>
                                            <p:tav tm="0">
                                              <p:val>
                                                <p:strVal val="#ppt_x"/>
                                              </p:val>
                                            </p:tav>
                                            <p:tav tm="100000">
                                              <p:val>
                                                <p:strVal val="#ppt_x"/>
                                              </p:val>
                                            </p:tav>
                                          </p:tavLst>
                                        </p:anim>
                                        <p:anim calcmode="lin" valueType="num">
                                          <p:cBhvr additive="base">
                                            <p:cTn id="54" dur="750" fill="hold"/>
                                            <p:tgtEl>
                                              <p:spTgt spid="2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16" grpId="0" animBg="1"/>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288383" y="2577395"/>
            <a:ext cx="347472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1170" y="2577396"/>
            <a:ext cx="3474720" cy="840230"/>
          </a:xfrm>
        </p:spPr>
        <p:txBody>
          <a:bodyPr lIns="146304" rIns="146304"/>
          <a:lstStyle>
            <a:lvl1pPr marL="0" indent="0" algn="ctr" defTabSz="914400" rtl="0" eaLnBrk="1" latinLnBrk="0" hangingPunct="1">
              <a:buNone/>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Content Placeholder 2"/>
          <p:cNvSpPr>
            <a:spLocks noGrp="1"/>
          </p:cNvSpPr>
          <p:nvPr>
            <p:ph idx="1"/>
          </p:nvPr>
        </p:nvSpPr>
        <p:spPr>
          <a:xfrm>
            <a:off x="401170" y="3493674"/>
            <a:ext cx="347472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29770" y="3382066"/>
            <a:ext cx="301752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530862" y="3382066"/>
            <a:ext cx="310896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8471262" y="3382066"/>
            <a:ext cx="310896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344776" y="2577396"/>
            <a:ext cx="347472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344776" y="3493673"/>
            <a:ext cx="347472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288383" y="3499109"/>
            <a:ext cx="347472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38224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3 Pillars">
    <p:bg>
      <p:bgPr>
        <a:solidFill>
          <a:schemeClr val="accent5"/>
        </a:solidFill>
        <a:effectLst/>
      </p:bgPr>
    </p:bg>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288383" y="2577395"/>
            <a:ext cx="3474720" cy="840230"/>
          </a:xfrm>
        </p:spPr>
        <p:txBody>
          <a:bodyPr vert="horz" wrap="square" lIns="146304" tIns="45720" rIns="146304" bIns="45720" rtlCol="0">
            <a:spAutoFit/>
          </a:bodyPr>
          <a:lstStyle>
            <a:lvl1pPr marL="0" indent="0" algn="ctr">
              <a:buNone/>
              <a:defRPr lang="en-US" sz="5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1170" y="2577396"/>
            <a:ext cx="3474720" cy="840230"/>
          </a:xfrm>
        </p:spPr>
        <p:txBody>
          <a:bodyPr lIns="146304" rIns="146304"/>
          <a:lstStyle>
            <a:lvl1pPr marL="0" indent="0" algn="ctr" defTabSz="914400" rtl="0" eaLnBrk="1" latinLnBrk="0" hangingPunct="1">
              <a:buNone/>
              <a:defRPr lang="en-US" sz="5400" kern="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20" name="Content Placeholder 2"/>
          <p:cNvSpPr>
            <a:spLocks noGrp="1"/>
          </p:cNvSpPr>
          <p:nvPr>
            <p:ph idx="21" hasCustomPrompt="1"/>
          </p:nvPr>
        </p:nvSpPr>
        <p:spPr>
          <a:xfrm>
            <a:off x="4344776" y="2577396"/>
            <a:ext cx="3474720" cy="840230"/>
          </a:xfrm>
        </p:spPr>
        <p:txBody>
          <a:bodyPr vert="horz" wrap="square" lIns="146304" tIns="45720" rIns="146304" bIns="45720" rtlCol="0">
            <a:spAutoFit/>
          </a:bodyPr>
          <a:lstStyle>
            <a:lvl1pPr marL="0" indent="0" algn="ctr">
              <a:buNone/>
              <a:defRPr lang="en-US" sz="5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3" name="Content Placeholder 2"/>
          <p:cNvSpPr>
            <a:spLocks noGrp="1"/>
          </p:cNvSpPr>
          <p:nvPr>
            <p:ph idx="1"/>
          </p:nvPr>
        </p:nvSpPr>
        <p:spPr>
          <a:xfrm>
            <a:off x="401170" y="3493674"/>
            <a:ext cx="3474720" cy="2226763"/>
          </a:xfrm>
        </p:spPr>
        <p:txBody>
          <a:bodyPr lIns="146304" rIns="146304"/>
          <a:lstStyle>
            <a:lvl1pPr marL="0" indent="0" algn="ctr">
              <a:buFontTx/>
              <a:buNone/>
              <a:defRPr sz="2200">
                <a:solidFill>
                  <a:schemeClr val="bg1"/>
                </a:solidFill>
                <a:latin typeface="+mn-lt"/>
                <a:cs typeface="Segoe UI Semilight" panose="020B0402040204020203" pitchFamily="34" charset="0"/>
              </a:defRPr>
            </a:lvl1pPr>
            <a:lvl2pPr marL="0" indent="0" algn="ctr">
              <a:buFontTx/>
              <a:buNone/>
              <a:defRPr sz="2200">
                <a:solidFill>
                  <a:schemeClr val="bg1"/>
                </a:solidFill>
                <a:latin typeface="+mn-lt"/>
                <a:cs typeface="Segoe UI Semilight" panose="020B0402040204020203" pitchFamily="34" charset="0"/>
              </a:defRPr>
            </a:lvl2pPr>
            <a:lvl3pPr marL="0" indent="0" algn="ctr">
              <a:buFontTx/>
              <a:buNone/>
              <a:defRPr sz="1800">
                <a:solidFill>
                  <a:schemeClr val="bg1"/>
                </a:solidFill>
                <a:latin typeface="+mn-lt"/>
              </a:defRPr>
            </a:lvl3pPr>
            <a:lvl4pPr marL="0" indent="0" algn="ctr">
              <a:buFontTx/>
              <a:buNone/>
              <a:defRPr sz="1800">
                <a:solidFill>
                  <a:schemeClr val="bg1"/>
                </a:solidFill>
                <a:latin typeface="+mn-lt"/>
              </a:defRPr>
            </a:lvl4pPr>
            <a:lvl5pPr marL="0" indent="0" algn="ctr">
              <a:buFontTx/>
              <a:buNone/>
              <a:defRPr sz="16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29770" y="3382066"/>
            <a:ext cx="30175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p:cNvSpPr/>
          <p:nvPr userDrawn="1"/>
        </p:nvSpPr>
        <p:spPr>
          <a:xfrm>
            <a:off x="4530862" y="3382066"/>
            <a:ext cx="31089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p:cNvSpPr/>
          <p:nvPr userDrawn="1"/>
        </p:nvSpPr>
        <p:spPr>
          <a:xfrm>
            <a:off x="8471262" y="3382066"/>
            <a:ext cx="31089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344776" y="3493673"/>
            <a:ext cx="3474720" cy="2226763"/>
          </a:xfrm>
        </p:spPr>
        <p:txBody>
          <a:bodyPr lIns="146304" rIns="146304"/>
          <a:lstStyle>
            <a:lvl1pPr marL="0" indent="0" algn="ctr">
              <a:buFontTx/>
              <a:buNone/>
              <a:defRPr sz="2200">
                <a:solidFill>
                  <a:schemeClr val="bg1"/>
                </a:solidFill>
                <a:latin typeface="+mn-lt"/>
                <a:cs typeface="Segoe UI Semilight" panose="020B0402040204020203" pitchFamily="34" charset="0"/>
              </a:defRPr>
            </a:lvl1pPr>
            <a:lvl2pPr marL="0" indent="0" algn="ctr">
              <a:buFontTx/>
              <a:buNone/>
              <a:defRPr sz="2200">
                <a:solidFill>
                  <a:schemeClr val="bg1"/>
                </a:solidFill>
                <a:latin typeface="+mn-lt"/>
                <a:cs typeface="Segoe UI Semilight" panose="020B0402040204020203" pitchFamily="34" charset="0"/>
              </a:defRPr>
            </a:lvl2pPr>
            <a:lvl3pPr marL="0" indent="0" algn="ctr">
              <a:buFontTx/>
              <a:buNone/>
              <a:defRPr sz="1800">
                <a:solidFill>
                  <a:schemeClr val="bg1"/>
                </a:solidFill>
                <a:latin typeface="+mn-lt"/>
              </a:defRPr>
            </a:lvl3pPr>
            <a:lvl4pPr marL="0" indent="0" algn="ctr">
              <a:buFontTx/>
              <a:buNone/>
              <a:defRPr sz="1800">
                <a:solidFill>
                  <a:schemeClr val="bg1"/>
                </a:solidFill>
                <a:latin typeface="+mn-lt"/>
              </a:defRPr>
            </a:lvl4pPr>
            <a:lvl5pPr marL="0" indent="0" algn="ctr">
              <a:buFontTx/>
              <a:buNone/>
              <a:defRPr sz="16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288383" y="3499109"/>
            <a:ext cx="3474720" cy="2226763"/>
          </a:xfrm>
        </p:spPr>
        <p:txBody>
          <a:bodyPr lIns="146304" rIns="146304"/>
          <a:lstStyle>
            <a:lvl1pPr marL="0" indent="0" algn="ctr">
              <a:buFontTx/>
              <a:buNone/>
              <a:defRPr sz="2200">
                <a:solidFill>
                  <a:schemeClr val="bg1"/>
                </a:solidFill>
                <a:latin typeface="+mn-lt"/>
                <a:cs typeface="Segoe UI Semilight" panose="020B0402040204020203" pitchFamily="34" charset="0"/>
              </a:defRPr>
            </a:lvl1pPr>
            <a:lvl2pPr marL="0" indent="0" algn="ctr">
              <a:buFontTx/>
              <a:buNone/>
              <a:defRPr sz="2200">
                <a:solidFill>
                  <a:schemeClr val="bg1"/>
                </a:solidFill>
                <a:latin typeface="+mn-lt"/>
                <a:cs typeface="Segoe UI Semilight" panose="020B0402040204020203" pitchFamily="34" charset="0"/>
              </a:defRPr>
            </a:lvl2pPr>
            <a:lvl3pPr marL="0" indent="0" algn="ctr">
              <a:buFontTx/>
              <a:buNone/>
              <a:defRPr sz="1800">
                <a:solidFill>
                  <a:schemeClr val="bg1"/>
                </a:solidFill>
                <a:latin typeface="+mn-lt"/>
              </a:defRPr>
            </a:lvl3pPr>
            <a:lvl4pPr marL="0" indent="0" algn="ctr">
              <a:buFontTx/>
              <a:buNone/>
              <a:defRPr sz="1800">
                <a:solidFill>
                  <a:schemeClr val="bg1"/>
                </a:solidFill>
                <a:latin typeface="+mn-lt"/>
              </a:defRPr>
            </a:lvl4pPr>
            <a:lvl5pPr marL="0" indent="0" algn="ctr">
              <a:buFontTx/>
              <a:buNone/>
              <a:defRPr sz="16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5421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32000">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14:bounceEnd="32000">
                                          <p:cBhvr additive="base">
                                            <p:cTn id="35"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36" dur="75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750" fill="hold"/>
                                            <p:tgtEl>
                                              <p:spTgt spid="24"/>
                                            </p:tgtEl>
                                            <p:attrNameLst>
                                              <p:attrName>ppt_x</p:attrName>
                                            </p:attrNameLst>
                                          </p:cBhvr>
                                          <p:tavLst>
                                            <p:tav tm="0">
                                              <p:val>
                                                <p:strVal val="#ppt_x"/>
                                              </p:val>
                                            </p:tav>
                                            <p:tav tm="100000">
                                              <p:val>
                                                <p:strVal val="#ppt_x"/>
                                              </p:val>
                                            </p:tav>
                                          </p:tavLst>
                                        </p:anim>
                                        <p:anim calcmode="lin" valueType="num">
                                          <p:cBhvr additive="base">
                                            <p:cTn id="40" dur="75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ppt_x"/>
                                              </p:val>
                                            </p:tav>
                                            <p:tav tm="100000">
                                              <p:val>
                                                <p:strVal val="#ppt_x"/>
                                              </p:val>
                                            </p:tav>
                                          </p:tavLst>
                                        </p:anim>
                                        <p:anim calcmode="lin" valueType="num">
                                          <p:cBhvr additive="base">
                                            <p:cTn id="36" dur="75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750" fill="hold"/>
                                            <p:tgtEl>
                                              <p:spTgt spid="24"/>
                                            </p:tgtEl>
                                            <p:attrNameLst>
                                              <p:attrName>ppt_x</p:attrName>
                                            </p:attrNameLst>
                                          </p:cBhvr>
                                          <p:tavLst>
                                            <p:tav tm="0">
                                              <p:val>
                                                <p:strVal val="#ppt_x"/>
                                              </p:val>
                                            </p:tav>
                                            <p:tav tm="100000">
                                              <p:val>
                                                <p:strVal val="#ppt_x"/>
                                              </p:val>
                                            </p:tav>
                                          </p:tavLst>
                                        </p:anim>
                                        <p:anim calcmode="lin" valueType="num">
                                          <p:cBhvr additive="base">
                                            <p:cTn id="40" dur="75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152191"/>
            <a:ext cx="8097838" cy="369332"/>
          </a:xfrm>
        </p:spPr>
        <p:txBody>
          <a:bodyPr/>
          <a:lstStyle>
            <a:lvl1pPr marL="0" indent="0" algn="r">
              <a:spcBef>
                <a:spcPts val="0"/>
              </a:spcBef>
              <a:buNone/>
              <a:defRPr sz="2000">
                <a:solidFill>
                  <a:schemeClr val="accent1"/>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082800"/>
            <a:ext cx="11658600" cy="2468879"/>
          </a:xfrm>
        </p:spPr>
        <p:txBody>
          <a:bodyPr anchor="ctr"/>
          <a:lstStyle>
            <a:lvl1pPr marL="0" indent="0" algn="ctr">
              <a:spcBef>
                <a:spcPts val="0"/>
              </a:spcBef>
              <a:buNone/>
              <a:defRPr sz="3600" b="0" baseline="0">
                <a:solidFill>
                  <a:schemeClr val="tx1">
                    <a:lumMod val="75000"/>
                    <a:lumOff val="25000"/>
                  </a:schemeClr>
                </a:solidFill>
              </a:defRPr>
            </a:lvl1pPr>
            <a:lvl2pPr marL="457200" indent="0" algn="ctr">
              <a:spcBef>
                <a:spcPts val="0"/>
              </a:spcBef>
              <a:buNone/>
              <a:defRPr sz="3600" b="1">
                <a:solidFill>
                  <a:schemeClr val="tx1">
                    <a:lumMod val="75000"/>
                    <a:lumOff val="25000"/>
                  </a:schemeClr>
                </a:solidFill>
                <a:latin typeface="+mn-lt"/>
              </a:defRPr>
            </a:lvl2pPr>
          </a:lstStyle>
          <a:p>
            <a:pPr lvl="0"/>
            <a:r>
              <a:rPr lang="en-US" dirty="0"/>
              <a:t>“QUOTATION.”</a:t>
            </a:r>
          </a:p>
          <a:p>
            <a:pPr lvl="1"/>
            <a:r>
              <a:rPr lang="en-US" dirty="0"/>
              <a:t>BOLD</a:t>
            </a:r>
          </a:p>
        </p:txBody>
      </p:sp>
    </p:spTree>
    <p:extLst>
      <p:ext uri="{BB962C8B-B14F-4D97-AF65-F5344CB8AC3E}">
        <p14:creationId xmlns:p14="http://schemas.microsoft.com/office/powerpoint/2010/main" val="278983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ark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a:xfrm>
            <a:off x="302895" y="467360"/>
            <a:ext cx="11586211" cy="2854960"/>
          </a:xfrm>
        </p:spPr>
        <p:txBody>
          <a:bodyPr anchor="b">
            <a:noAutofit/>
          </a:bodyPr>
          <a:lstStyle>
            <a:lvl1pPr algn="ctr">
              <a:defRPr sz="66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E562B21-83B6-4256-AE0B-B5DF7B508E0E}"/>
              </a:ext>
            </a:extLst>
          </p:cNvPr>
          <p:cNvSpPr>
            <a:spLocks noGrp="1"/>
          </p:cNvSpPr>
          <p:nvPr>
            <p:ph type="body" idx="1"/>
          </p:nvPr>
        </p:nvSpPr>
        <p:spPr>
          <a:xfrm>
            <a:off x="302895" y="3384125"/>
            <a:ext cx="11586211" cy="1990515"/>
          </a:xfrm>
        </p:spPr>
        <p:txBody>
          <a:bodyPr>
            <a:normAutofit/>
          </a:bodyPr>
          <a:lstStyle>
            <a:lvl1pPr marL="0" indent="0" algn="ctr">
              <a:buNone/>
              <a:defRPr sz="3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11438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14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rple Head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r="-18"/>
          <a:stretch/>
        </p:blipFill>
        <p:spPr>
          <a:xfrm>
            <a:off x="0" y="957"/>
            <a:ext cx="12192000" cy="1731403"/>
          </a:xfrm>
          <a:prstGeom prst="rect">
            <a:avLst/>
          </a:prstGeom>
        </p:spPr>
      </p:pic>
      <p:sp>
        <p:nvSpPr>
          <p:cNvPr id="5" name="Text Placeholder 2"/>
          <p:cNvSpPr>
            <a:spLocks noGrp="1"/>
          </p:cNvSpPr>
          <p:nvPr>
            <p:ph type="body" sz="quarter" idx="11"/>
          </p:nvPr>
        </p:nvSpPr>
        <p:spPr>
          <a:xfrm>
            <a:off x="569918" y="2425908"/>
            <a:ext cx="10312537" cy="2880560"/>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349"/>
          <p:cNvSpPr txBox="1">
            <a:spLocks noGrp="1"/>
          </p:cNvSpPr>
          <p:nvPr>
            <p:ph type="title" hasCustomPrompt="1"/>
          </p:nvPr>
        </p:nvSpPr>
        <p:spPr>
          <a:xfrm>
            <a:off x="609600" y="565837"/>
            <a:ext cx="10972800" cy="2076523"/>
          </a:xfrm>
          <a:prstGeom prst="rect">
            <a:avLst/>
          </a:prstGeom>
        </p:spPr>
        <p:txBody>
          <a:bodyPr lIns="91425" tIns="91425" rIns="91425" bIns="91425" anchor="t"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Tree>
    <p:extLst>
      <p:ext uri="{BB962C8B-B14F-4D97-AF65-F5344CB8AC3E}">
        <p14:creationId xmlns:p14="http://schemas.microsoft.com/office/powerpoint/2010/main" val="1634179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5757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5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t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0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t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929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15788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990301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0181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3644247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Light Tex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a:xfrm>
            <a:off x="302895" y="467360"/>
            <a:ext cx="11586211" cy="2854960"/>
          </a:xfrm>
        </p:spPr>
        <p:txBody>
          <a:bodyPr anchor="b">
            <a:noAutofit/>
          </a:bodyPr>
          <a:lstStyle>
            <a:lvl1pPr algn="ctr">
              <a:defRPr sz="6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E562B21-83B6-4256-AE0B-B5DF7B508E0E}"/>
              </a:ext>
            </a:extLst>
          </p:cNvPr>
          <p:cNvSpPr>
            <a:spLocks noGrp="1"/>
          </p:cNvSpPr>
          <p:nvPr>
            <p:ph type="body" idx="1"/>
          </p:nvPr>
        </p:nvSpPr>
        <p:spPr>
          <a:xfrm>
            <a:off x="302895" y="3384125"/>
            <a:ext cx="11586211" cy="1990515"/>
          </a:xfrm>
        </p:spPr>
        <p:txBody>
          <a:bodyPr>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915207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228468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2889204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1164055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1343417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3136397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1523438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3560356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367366789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19531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1763329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gle Title">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AFD9F-06A4-4DA5-95EA-97753BB449B6}"/>
              </a:ext>
            </a:extLst>
          </p:cNvPr>
          <p:cNvSpPr/>
          <p:nvPr userDrawn="1"/>
        </p:nvSpPr>
        <p:spPr>
          <a:xfrm>
            <a:off x="10988040" y="0"/>
            <a:ext cx="1203960" cy="642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760BAC6F-F25D-485A-9980-15DA976F3D4D}"/>
              </a:ext>
            </a:extLst>
          </p:cNvPr>
          <p:cNvSpPr/>
          <p:nvPr userDrawn="1"/>
        </p:nvSpPr>
        <p:spPr>
          <a:xfrm rot="16200000">
            <a:off x="4480560" y="-86360"/>
            <a:ext cx="6421120" cy="6593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B9144-065C-484E-97D9-901E0E241CE8}"/>
              </a:ext>
            </a:extLst>
          </p:cNvPr>
          <p:cNvSpPr>
            <a:spLocks noGrp="1"/>
          </p:cNvSpPr>
          <p:nvPr userDrawn="1">
            <p:ph type="title"/>
          </p:nvPr>
        </p:nvSpPr>
        <p:spPr>
          <a:xfrm>
            <a:off x="497840" y="457200"/>
            <a:ext cx="7813040" cy="2367280"/>
          </a:xfrm>
        </p:spPr>
        <p:txBody>
          <a:bodyPr anchor="b">
            <a:noAutofit/>
          </a:bodyPr>
          <a:lstStyle>
            <a:lvl1pPr>
              <a:defRPr sz="44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EF2A93BD-5BF8-4907-BFB7-BD4F0F70BF73}"/>
              </a:ext>
            </a:extLst>
          </p:cNvPr>
          <p:cNvSpPr>
            <a:spLocks noGrp="1"/>
          </p:cNvSpPr>
          <p:nvPr userDrawn="1">
            <p:ph type="body" sz="half" idx="2"/>
          </p:nvPr>
        </p:nvSpPr>
        <p:spPr>
          <a:xfrm>
            <a:off x="497840" y="2824480"/>
            <a:ext cx="7813040" cy="1083628"/>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2079760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6362618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6911985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9741147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945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174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64878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43135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0749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4998938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21933711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gle Title - Dark">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AFD9F-06A4-4DA5-95EA-97753BB449B6}"/>
              </a:ext>
            </a:extLst>
          </p:cNvPr>
          <p:cNvSpPr/>
          <p:nvPr userDrawn="1"/>
        </p:nvSpPr>
        <p:spPr>
          <a:xfrm>
            <a:off x="10988040" y="0"/>
            <a:ext cx="1203960" cy="6421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760BAC6F-F25D-485A-9980-15DA976F3D4D}"/>
              </a:ext>
            </a:extLst>
          </p:cNvPr>
          <p:cNvSpPr/>
          <p:nvPr userDrawn="1"/>
        </p:nvSpPr>
        <p:spPr>
          <a:xfrm rot="16200000">
            <a:off x="4480560" y="-86360"/>
            <a:ext cx="6421120" cy="6593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B9144-065C-484E-97D9-901E0E241CE8}"/>
              </a:ext>
            </a:extLst>
          </p:cNvPr>
          <p:cNvSpPr>
            <a:spLocks noGrp="1"/>
          </p:cNvSpPr>
          <p:nvPr userDrawn="1">
            <p:ph type="title"/>
          </p:nvPr>
        </p:nvSpPr>
        <p:spPr>
          <a:xfrm>
            <a:off x="497840" y="457200"/>
            <a:ext cx="7813040" cy="2367280"/>
          </a:xfrm>
        </p:spPr>
        <p:txBody>
          <a:bodyPr anchor="b">
            <a:noAutofit/>
          </a:bodyPr>
          <a:lstStyle>
            <a:lvl1pPr>
              <a:defRPr sz="44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EF2A93BD-5BF8-4907-BFB7-BD4F0F70BF73}"/>
              </a:ext>
            </a:extLst>
          </p:cNvPr>
          <p:cNvSpPr>
            <a:spLocks noGrp="1"/>
          </p:cNvSpPr>
          <p:nvPr userDrawn="1">
            <p:ph type="body" sz="half" idx="2"/>
          </p:nvPr>
        </p:nvSpPr>
        <p:spPr>
          <a:xfrm>
            <a:off x="497840" y="2824480"/>
            <a:ext cx="7813040" cy="1083628"/>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6691922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8930627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26491323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6841293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203335900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18307192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8066601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65530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381181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84766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88153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gle Title - Dark">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AFD9F-06A4-4DA5-95EA-97753BB449B6}"/>
              </a:ext>
            </a:extLst>
          </p:cNvPr>
          <p:cNvSpPr/>
          <p:nvPr userDrawn="1"/>
        </p:nvSpPr>
        <p:spPr>
          <a:xfrm>
            <a:off x="10988040" y="0"/>
            <a:ext cx="1203960" cy="6421120"/>
          </a:xfrm>
          <a:prstGeom prst="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760BAC6F-F25D-485A-9980-15DA976F3D4D}"/>
              </a:ext>
            </a:extLst>
          </p:cNvPr>
          <p:cNvSpPr/>
          <p:nvPr userDrawn="1"/>
        </p:nvSpPr>
        <p:spPr>
          <a:xfrm rot="16200000">
            <a:off x="4480560" y="-86360"/>
            <a:ext cx="6421120" cy="6593840"/>
          </a:xfrm>
          <a:prstGeom prst="rtTriangle">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B9144-065C-484E-97D9-901E0E241CE8}"/>
              </a:ext>
            </a:extLst>
          </p:cNvPr>
          <p:cNvSpPr>
            <a:spLocks noGrp="1"/>
          </p:cNvSpPr>
          <p:nvPr userDrawn="1">
            <p:ph type="title"/>
          </p:nvPr>
        </p:nvSpPr>
        <p:spPr>
          <a:xfrm>
            <a:off x="497840" y="457200"/>
            <a:ext cx="7813040" cy="2367280"/>
          </a:xfrm>
        </p:spPr>
        <p:txBody>
          <a:bodyPr anchor="b">
            <a:noAutofit/>
          </a:bodyPr>
          <a:lstStyle>
            <a:lvl1pPr>
              <a:defRPr sz="44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EF2A93BD-5BF8-4907-BFB7-BD4F0F70BF73}"/>
              </a:ext>
            </a:extLst>
          </p:cNvPr>
          <p:cNvSpPr>
            <a:spLocks noGrp="1"/>
          </p:cNvSpPr>
          <p:nvPr userDrawn="1">
            <p:ph type="body" sz="half" idx="2"/>
          </p:nvPr>
        </p:nvSpPr>
        <p:spPr>
          <a:xfrm>
            <a:off x="497840" y="2824480"/>
            <a:ext cx="7813040" cy="1083628"/>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6691922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16323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703475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6523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86471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8356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5814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68149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134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dirty="0"/>
              <a:t>Sub-header</a:t>
            </a:r>
          </a:p>
        </p:txBody>
      </p:sp>
    </p:spTree>
    <p:extLst>
      <p:ext uri="{BB962C8B-B14F-4D97-AF65-F5344CB8AC3E}">
        <p14:creationId xmlns:p14="http://schemas.microsoft.com/office/powerpoint/2010/main" val="2608925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101529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28374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dirty="0"/>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dirty="0"/>
              <a:t>Title</a:t>
            </a:r>
          </a:p>
        </p:txBody>
      </p:sp>
    </p:spTree>
    <p:extLst>
      <p:ext uri="{BB962C8B-B14F-4D97-AF65-F5344CB8AC3E}">
        <p14:creationId xmlns:p14="http://schemas.microsoft.com/office/powerpoint/2010/main" val="187386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918641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2384266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65" y="6401975"/>
            <a:ext cx="12190271"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729"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2230" y="6401975"/>
            <a:ext cx="1288799" cy="470380"/>
          </a:xfrm>
          <a:prstGeom prst="rect">
            <a:avLst/>
          </a:prstGeom>
        </p:spPr>
      </p:pic>
    </p:spTree>
    <p:extLst>
      <p:ext uri="{BB962C8B-B14F-4D97-AF65-F5344CB8AC3E}">
        <p14:creationId xmlns:p14="http://schemas.microsoft.com/office/powerpoint/2010/main" val="184651602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65" y="6401975"/>
            <a:ext cx="12190271"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729" kern="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2230" y="6401975"/>
            <a:ext cx="1288799" cy="470380"/>
          </a:xfrm>
          <a:prstGeom prst="rect">
            <a:avLst/>
          </a:prstGeom>
        </p:spPr>
      </p:pic>
    </p:spTree>
    <p:extLst>
      <p:ext uri="{BB962C8B-B14F-4D97-AF65-F5344CB8AC3E}">
        <p14:creationId xmlns:p14="http://schemas.microsoft.com/office/powerpoint/2010/main" val="1208653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7260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8964248" cy="1077315"/>
          </a:xfrm>
          <a:noFill/>
        </p:spPr>
        <p:txBody>
          <a:bodyPr wrap="square" tIns="91440" bIns="91440" anchor="t" anchorCtr="0">
            <a:spAutoFit/>
          </a:bodyPr>
          <a:lstStyle>
            <a:lvl1pPr>
              <a:defRPr sz="6470" spc="-98"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7978472" y="0"/>
            <a:ext cx="4213529" cy="6858623"/>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1939375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2581" cy="6858000"/>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226" y="2197782"/>
            <a:ext cx="5406562" cy="2266326"/>
          </a:xfrm>
        </p:spPr>
        <p:txBody>
          <a:bodyPr/>
          <a:lstStyle>
            <a:lvl1pPr>
              <a:defRPr sz="3921">
                <a:gradFill>
                  <a:gsLst>
                    <a:gs pos="93305">
                      <a:srgbClr val="FFFFFF"/>
                    </a:gs>
                    <a:gs pos="83000">
                      <a:srgbClr val="FFFFFF"/>
                    </a:gs>
                  </a:gsLst>
                  <a:lin ang="5400000" scaled="0"/>
                </a:gradFill>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gradFill>
                  <a:gsLst>
                    <a:gs pos="93305">
                      <a:srgbClr val="FFFFFF"/>
                    </a:gs>
                    <a:gs pos="83000">
                      <a:srgbClr val="FFFFFF"/>
                    </a:gs>
                  </a:gsLst>
                  <a:lin ang="5400000" scaled="0"/>
                </a:gradFill>
              </a:defRPr>
            </a:lvl2pPr>
            <a:lvl3pPr marL="560241" indent="0">
              <a:buNone/>
              <a:defRPr sz="1961"/>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4214" y="2197782"/>
            <a:ext cx="5378549" cy="2266326"/>
          </a:xfrm>
        </p:spPr>
        <p:txBody>
          <a:bodyPr/>
          <a:lstStyle>
            <a:lvl1pPr>
              <a:defRPr sz="3921"/>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2pPr>
            <a:lvl3pPr marL="560241" indent="0">
              <a:buNone/>
              <a:defRPr sz="1961"/>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31996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2"/>
            <a:ext cx="11404600" cy="5013068"/>
          </a:xfrm>
        </p:spPr>
        <p:txBody>
          <a:bodyPr>
            <a:normAutofit/>
          </a:bodyPr>
          <a:lstStyle>
            <a:lvl1pPr marL="0" indent="0">
              <a:buNone/>
              <a:defRPr sz="2400"/>
            </a:lvl1pPr>
            <a:lvl2pPr marL="515839" indent="-228556">
              <a:defRPr sz="2000"/>
            </a:lvl2pPr>
            <a:lvl3pPr marL="972951" indent="-228556">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9576A-0CB9-45F5-884D-6EFC67D7A0C0}" type="slidenum">
              <a:rPr lang="en-US" smtClean="0"/>
              <a:t>‹#›</a:t>
            </a:fld>
            <a:endParaRPr lang="en-US"/>
          </a:p>
        </p:txBody>
      </p:sp>
    </p:spTree>
    <p:extLst>
      <p:ext uri="{BB962C8B-B14F-4D97-AF65-F5344CB8AC3E}">
        <p14:creationId xmlns:p14="http://schemas.microsoft.com/office/powerpoint/2010/main" val="15710289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9860673" cy="1158793"/>
          </a:xfrm>
          <a:noFill/>
        </p:spPr>
        <p:txBody>
          <a:bodyPr wrap="square" tIns="91440" bIns="91440" anchor="t" anchorCtr="0">
            <a:spAutoFit/>
          </a:bodyPr>
          <a:lstStyle>
            <a:lvl1pPr>
              <a:defRPr sz="7056" spc="-98" baseline="0">
                <a:solidFill>
                  <a:schemeClr val="tx1"/>
                </a:solidFill>
              </a:defRPr>
            </a:lvl1pPr>
          </a:lstStyle>
          <a:p>
            <a:r>
              <a:rPr lang="en-US" dirty="0"/>
              <a:t>Section title</a:t>
            </a:r>
          </a:p>
        </p:txBody>
      </p:sp>
    </p:spTree>
    <p:extLst>
      <p:ext uri="{BB962C8B-B14F-4D97-AF65-F5344CB8AC3E}">
        <p14:creationId xmlns:p14="http://schemas.microsoft.com/office/powerpoint/2010/main" val="41357735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Light Text">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18586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3148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hyperlink" Target="https://twitter.com/thechriskent" TargetMode="Externa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hyperlink" Target="https://thechriskent.com/" TargetMode="Externa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theme" Target="../theme/theme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image" Target="../media/image2.svg"/><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theme" Target="../theme/theme4.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image" Target="../media/image4.emf"/><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823436"/>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FF4D40-1C3B-451E-B422-C9A8F798820B}"/>
              </a:ext>
            </a:extLst>
          </p:cNvPr>
          <p:cNvSpPr/>
          <p:nvPr userDrawn="1"/>
        </p:nvSpPr>
        <p:spPr>
          <a:xfrm>
            <a:off x="0" y="6428456"/>
            <a:ext cx="12192000" cy="4400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2" name="Title Placeholder 1">
            <a:extLst>
              <a:ext uri="{FF2B5EF4-FFF2-40B4-BE49-F238E27FC236}">
                <a16:creationId xmlns:a16="http://schemas.microsoft.com/office/drawing/2014/main" id="{2E5FAD47-440E-4527-8F7A-F845E9986EAA}"/>
              </a:ext>
            </a:extLst>
          </p:cNvPr>
          <p:cNvSpPr>
            <a:spLocks noGrp="1"/>
          </p:cNvSpPr>
          <p:nvPr>
            <p:ph type="title"/>
          </p:nvPr>
        </p:nvSpPr>
        <p:spPr>
          <a:xfrm>
            <a:off x="302895" y="370708"/>
            <a:ext cx="11586211" cy="80138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FE2E7D5-EF94-4008-B819-C8ECB377B92E}"/>
              </a:ext>
            </a:extLst>
          </p:cNvPr>
          <p:cNvSpPr>
            <a:spLocks noGrp="1"/>
          </p:cNvSpPr>
          <p:nvPr>
            <p:ph type="body" idx="1"/>
          </p:nvPr>
        </p:nvSpPr>
        <p:spPr>
          <a:xfrm>
            <a:off x="302894" y="1418301"/>
            <a:ext cx="11586211" cy="48398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hlinkClick r:id="rId25"/>
            <a:extLst>
              <a:ext uri="{FF2B5EF4-FFF2-40B4-BE49-F238E27FC236}">
                <a16:creationId xmlns:a16="http://schemas.microsoft.com/office/drawing/2014/main" id="{4F664193-D8FD-497F-8788-2A35A3692092}"/>
              </a:ext>
            </a:extLst>
          </p:cNvPr>
          <p:cNvSpPr txBox="1"/>
          <p:nvPr userDrawn="1"/>
        </p:nvSpPr>
        <p:spPr>
          <a:xfrm>
            <a:off x="5553635" y="6430789"/>
            <a:ext cx="6630843" cy="400110"/>
          </a:xfrm>
          <a:prstGeom prst="rect">
            <a:avLst/>
          </a:prstGeom>
          <a:noFill/>
        </p:spPr>
        <p:txBody>
          <a:bodyPr wrap="square" rtlCol="0" anchor="b">
            <a:spAutoFit/>
          </a:bodyPr>
          <a:lstStyle/>
          <a:p>
            <a:pPr algn="r"/>
            <a:r>
              <a:rPr lang="en-US" sz="2000" spc="300" dirty="0">
                <a:solidFill>
                  <a:schemeClr val="bg1"/>
                </a:solidFill>
                <a:latin typeface="+mj-lt"/>
              </a:rPr>
              <a:t>theChrisKent.com</a:t>
            </a:r>
          </a:p>
        </p:txBody>
      </p:sp>
      <p:sp>
        <p:nvSpPr>
          <p:cNvPr id="10" name="TextBox 9">
            <a:hlinkClick r:id="rId26"/>
            <a:extLst>
              <a:ext uri="{FF2B5EF4-FFF2-40B4-BE49-F238E27FC236}">
                <a16:creationId xmlns:a16="http://schemas.microsoft.com/office/drawing/2014/main" id="{872F76B5-A432-41F0-B5A2-F343D5CCFD18}"/>
              </a:ext>
            </a:extLst>
          </p:cNvPr>
          <p:cNvSpPr txBox="1"/>
          <p:nvPr userDrawn="1"/>
        </p:nvSpPr>
        <p:spPr>
          <a:xfrm>
            <a:off x="177928" y="6446057"/>
            <a:ext cx="2382375" cy="400110"/>
          </a:xfrm>
          <a:prstGeom prst="rect">
            <a:avLst/>
          </a:prstGeom>
          <a:noFill/>
        </p:spPr>
        <p:txBody>
          <a:bodyPr wrap="square" rtlCol="0">
            <a:spAutoFit/>
          </a:bodyPr>
          <a:lstStyle/>
          <a:p>
            <a:pPr algn="ctr"/>
            <a:r>
              <a:rPr lang="en-US" sz="2000" spc="20" baseline="0" dirty="0">
                <a:solidFill>
                  <a:schemeClr val="bg1"/>
                </a:solidFill>
                <a:latin typeface="+mj-lt"/>
              </a:rPr>
              <a:t>aka.ms/sppnp</a:t>
            </a:r>
          </a:p>
        </p:txBody>
      </p:sp>
      <p:pic>
        <p:nvPicPr>
          <p:cNvPr id="6" name="Graphic 5">
            <a:extLst>
              <a:ext uri="{FF2B5EF4-FFF2-40B4-BE49-F238E27FC236}">
                <a16:creationId xmlns:a16="http://schemas.microsoft.com/office/drawing/2014/main" id="{EC4C135A-322C-4670-8ADB-2B0EFE325794}"/>
              </a:ext>
            </a:extLst>
          </p:cNvPr>
          <p:cNvPicPr>
            <a:picLocks noChangeAspect="1"/>
          </p:cNvPicPr>
          <p:nvPr userDrawn="1"/>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b="57272"/>
          <a:stretch/>
        </p:blipFill>
        <p:spPr>
          <a:xfrm>
            <a:off x="61340" y="6441675"/>
            <a:ext cx="416645" cy="416325"/>
          </a:xfrm>
          <a:prstGeom prst="rect">
            <a:avLst/>
          </a:prstGeom>
        </p:spPr>
      </p:pic>
    </p:spTree>
    <p:extLst>
      <p:ext uri="{BB962C8B-B14F-4D97-AF65-F5344CB8AC3E}">
        <p14:creationId xmlns:p14="http://schemas.microsoft.com/office/powerpoint/2010/main" val="240183641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31"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9" r:id="rId23"/>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47663" indent="-347663"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1pPr>
      <a:lvl2pPr marL="804863" indent="-347663"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Segoe UI Light" panose="020B0502040204020203" pitchFamily="34" charset="0"/>
          <a:ea typeface="+mn-ea"/>
          <a:cs typeface="Segoe UI Light" panose="020B0502040204020203" pitchFamily="34" charset="0"/>
        </a:defRPr>
      </a:lvl2pPr>
      <a:lvl3pPr marL="1262063" indent="-347663"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17192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4pPr>
      <a:lvl5pPr marL="21764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813659"/>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6"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296104452"/>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7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75.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18" Type="http://schemas.openxmlformats.org/officeDocument/2006/relationships/image" Target="../media/image76.png"/><Relationship Id="rId26" Type="http://schemas.openxmlformats.org/officeDocument/2006/relationships/image" Target="../media/image49.sv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jpeg"/><Relationship Id="rId17" Type="http://schemas.openxmlformats.org/officeDocument/2006/relationships/image" Target="../media/image75.png"/><Relationship Id="rId25" Type="http://schemas.openxmlformats.org/officeDocument/2006/relationships/image" Target="../media/image48.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5.xml"/><Relationship Id="rId6" Type="http://schemas.openxmlformats.org/officeDocument/2006/relationships/image" Target="../media/image64.jpe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jpeg"/><Relationship Id="rId15" Type="http://schemas.openxmlformats.org/officeDocument/2006/relationships/image" Target="../media/image73.jpeg"/><Relationship Id="rId23" Type="http://schemas.openxmlformats.org/officeDocument/2006/relationships/image" Target="../media/image81.png"/><Relationship Id="rId28" Type="http://schemas.openxmlformats.org/officeDocument/2006/relationships/image" Target="../media/image84.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jpeg"/><Relationship Id="rId9" Type="http://schemas.openxmlformats.org/officeDocument/2006/relationships/image" Target="../media/image67.png"/><Relationship Id="rId14" Type="http://schemas.openxmlformats.org/officeDocument/2006/relationships/image" Target="../media/image72.jpeg"/><Relationship Id="rId22" Type="http://schemas.openxmlformats.org/officeDocument/2006/relationships/image" Target="../media/image80.png"/><Relationship Id="rId27" Type="http://schemas.openxmlformats.org/officeDocument/2006/relationships/image" Target="../media/image83.png"/></Relationships>
</file>

<file path=ppt/slides/_rels/slide14.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70.jpeg"/><Relationship Id="rId18" Type="http://schemas.openxmlformats.org/officeDocument/2006/relationships/image" Target="../media/image49.svg"/><Relationship Id="rId26" Type="http://schemas.microsoft.com/office/2007/relationships/hdphoto" Target="../media/hdphoto5.wdp"/><Relationship Id="rId3" Type="http://schemas.openxmlformats.org/officeDocument/2006/relationships/hyperlink" Target="http://www.truthinsideofyou.org/?attachment_id=3190" TargetMode="External"/><Relationship Id="rId21" Type="http://schemas.openxmlformats.org/officeDocument/2006/relationships/image" Target="../media/image87.png"/><Relationship Id="rId34" Type="http://schemas.microsoft.com/office/2007/relationships/hdphoto" Target="../media/hdphoto9.wdp"/><Relationship Id="rId7" Type="http://schemas.openxmlformats.org/officeDocument/2006/relationships/image" Target="../media/image63.jpeg"/><Relationship Id="rId12" Type="http://schemas.openxmlformats.org/officeDocument/2006/relationships/image" Target="../media/image69.png"/><Relationship Id="rId17" Type="http://schemas.openxmlformats.org/officeDocument/2006/relationships/image" Target="../media/image48.png"/><Relationship Id="rId25" Type="http://schemas.openxmlformats.org/officeDocument/2006/relationships/image" Target="../media/image89.png"/><Relationship Id="rId33" Type="http://schemas.openxmlformats.org/officeDocument/2006/relationships/image" Target="../media/image93.png"/><Relationship Id="rId2" Type="http://schemas.openxmlformats.org/officeDocument/2006/relationships/image" Target="../media/image85.jpg&amp;ehk=4l5CvFoUqU"/><Relationship Id="rId16" Type="http://schemas.openxmlformats.org/officeDocument/2006/relationships/image" Target="../media/image73.jpeg"/><Relationship Id="rId20" Type="http://schemas.microsoft.com/office/2007/relationships/hdphoto" Target="../media/hdphoto2.wdp"/><Relationship Id="rId29" Type="http://schemas.openxmlformats.org/officeDocument/2006/relationships/image" Target="../media/image91.png"/><Relationship Id="rId1" Type="http://schemas.openxmlformats.org/officeDocument/2006/relationships/slideLayout" Target="../slideLayouts/slideLayout25.xml"/><Relationship Id="rId6" Type="http://schemas.openxmlformats.org/officeDocument/2006/relationships/image" Target="../media/image62.jpeg"/><Relationship Id="rId11" Type="http://schemas.openxmlformats.org/officeDocument/2006/relationships/image" Target="../media/image68.png"/><Relationship Id="rId24" Type="http://schemas.microsoft.com/office/2007/relationships/hdphoto" Target="../media/hdphoto4.wdp"/><Relationship Id="rId32" Type="http://schemas.microsoft.com/office/2007/relationships/hdphoto" Target="../media/hdphoto8.wdp"/><Relationship Id="rId5" Type="http://schemas.openxmlformats.org/officeDocument/2006/relationships/image" Target="../media/image61.png"/><Relationship Id="rId15" Type="http://schemas.openxmlformats.org/officeDocument/2006/relationships/image" Target="../media/image72.jpeg"/><Relationship Id="rId23" Type="http://schemas.openxmlformats.org/officeDocument/2006/relationships/image" Target="../media/image88.png"/><Relationship Id="rId28" Type="http://schemas.microsoft.com/office/2007/relationships/hdphoto" Target="../media/hdphoto6.wdp"/><Relationship Id="rId36" Type="http://schemas.openxmlformats.org/officeDocument/2006/relationships/image" Target="../media/image83.png"/><Relationship Id="rId10" Type="http://schemas.openxmlformats.org/officeDocument/2006/relationships/image" Target="../media/image66.jpeg"/><Relationship Id="rId19" Type="http://schemas.openxmlformats.org/officeDocument/2006/relationships/image" Target="../media/image86.png"/><Relationship Id="rId31" Type="http://schemas.openxmlformats.org/officeDocument/2006/relationships/image" Target="../media/image92.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1.jpeg"/><Relationship Id="rId22" Type="http://schemas.microsoft.com/office/2007/relationships/hdphoto" Target="../media/hdphoto3.wdp"/><Relationship Id="rId27" Type="http://schemas.openxmlformats.org/officeDocument/2006/relationships/image" Target="../media/image90.png"/><Relationship Id="rId30" Type="http://schemas.microsoft.com/office/2007/relationships/hdphoto" Target="../media/hdphoto7.wdp"/><Relationship Id="rId35" Type="http://schemas.openxmlformats.org/officeDocument/2006/relationships/image" Target="../media/image94.png"/></Relationships>
</file>

<file path=ppt/slides/_rels/slide1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97.jpg&amp;ehk=m502al9xyAo341dNklQRpw&amp;r=0&amp;pid=OfficeInsert"/><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9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0.xml"/><Relationship Id="rId4" Type="http://schemas.microsoft.com/office/2007/relationships/hdphoto" Target="../media/hdphoto12.wdp"/></Relationships>
</file>

<file path=ppt/slides/_rels/slide25.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0.xml"/><Relationship Id="rId5" Type="http://schemas.openxmlformats.org/officeDocument/2006/relationships/image" Target="../media/image109.svg"/><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2.png"/><Relationship Id="rId21" Type="http://schemas.openxmlformats.org/officeDocument/2006/relationships/image" Target="../media/image49.svg"/><Relationship Id="rId7" Type="http://schemas.openxmlformats.org/officeDocument/2006/relationships/image" Target="../media/image35.sv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image" Target="../media/image53.jpeg"/><Relationship Id="rId2" Type="http://schemas.openxmlformats.org/officeDocument/2006/relationships/notesSlide" Target="../notesSlides/notesSlide1.xml"/><Relationship Id="rId16" Type="http://schemas.openxmlformats.org/officeDocument/2006/relationships/image" Target="../media/image44.svg"/><Relationship Id="rId20" Type="http://schemas.openxmlformats.org/officeDocument/2006/relationships/image" Target="../media/image48.png"/><Relationship Id="rId1" Type="http://schemas.openxmlformats.org/officeDocument/2006/relationships/slideLayout" Target="../slideLayouts/slideLayout24.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jpeg"/><Relationship Id="rId5" Type="http://schemas.microsoft.com/office/2007/relationships/hdphoto" Target="../media/hdphoto1.wdp"/><Relationship Id="rId15" Type="http://schemas.openxmlformats.org/officeDocument/2006/relationships/image" Target="../media/image43.png"/><Relationship Id="rId23" Type="http://schemas.openxmlformats.org/officeDocument/2006/relationships/image" Target="../media/image51.jpeg"/><Relationship Id="rId10" Type="http://schemas.openxmlformats.org/officeDocument/2006/relationships/image" Target="../media/image38.png"/><Relationship Id="rId19" Type="http://schemas.openxmlformats.org/officeDocument/2006/relationships/image" Target="../media/image47.svg"/><Relationship Id="rId4" Type="http://schemas.openxmlformats.org/officeDocument/2006/relationships/image" Target="../media/image33.png"/><Relationship Id="rId9" Type="http://schemas.openxmlformats.org/officeDocument/2006/relationships/image" Target="../media/image37.svg"/><Relationship Id="rId14" Type="http://schemas.openxmlformats.org/officeDocument/2006/relationships/image" Target="../media/image42.svg"/><Relationship Id="rId22" Type="http://schemas.openxmlformats.org/officeDocument/2006/relationships/image" Target="../media/image50.jpeg"/></Relationships>
</file>

<file path=ppt/slides/_rels/slide30.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0.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slides/_rels/slide3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0.xml"/><Relationship Id="rId4" Type="http://schemas.openxmlformats.org/officeDocument/2006/relationships/image" Target="../media/image12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27.svg"/></Relationships>
</file>

<file path=ppt/slides/_rels/slide39.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11.xml"/><Relationship Id="rId5" Type="http://schemas.openxmlformats.org/officeDocument/2006/relationships/image" Target="../media/image132.svg"/><Relationship Id="rId4" Type="http://schemas.openxmlformats.org/officeDocument/2006/relationships/image" Target="../media/image1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4.svg"/><Relationship Id="rId7" Type="http://schemas.openxmlformats.org/officeDocument/2006/relationships/diagramColors" Target="../diagrams/colors1.xml"/><Relationship Id="rId2" Type="http://schemas.openxmlformats.org/officeDocument/2006/relationships/image" Target="../media/image133.png"/><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36.svg"/></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38.svg"/></Relationships>
</file>

<file path=ppt/slides/_rels/slide46.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20.xml"/><Relationship Id="rId4" Type="http://schemas.openxmlformats.org/officeDocument/2006/relationships/image" Target="../media/image143.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hyperlink" Target="http://commons.wikimedia.org/wiki/File:Currambine_skyscape_scattered_clouds_blue_sky.jpg" TargetMode="External"/><Relationship Id="rId2" Type="http://schemas.openxmlformats.org/officeDocument/2006/relationships/image" Target="../media/image148.jpg&amp;ehk=sdnpJIUbFrD9x8F6gv7bqQ&amp;r=0&amp;pid=OfficeInsert"/><Relationship Id="rId1" Type="http://schemas.openxmlformats.org/officeDocument/2006/relationships/slideLayout" Target="../slideLayouts/slideLayout20.xml"/><Relationship Id="rId4" Type="http://schemas.openxmlformats.org/officeDocument/2006/relationships/image" Target="../media/image149.png"/></Relationships>
</file>

<file path=ppt/slides/_rels/slide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0.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5.png"/><Relationship Id="rId1" Type="http://schemas.openxmlformats.org/officeDocument/2006/relationships/slideLayout" Target="../slideLayouts/slideLayout20.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6.png"/></Relationships>
</file>

<file path=ppt/slides/_rels/slide58.xml.rels><?xml version="1.0" encoding="UTF-8" standalone="yes"?>
<Relationships xmlns="http://schemas.openxmlformats.org/package/2006/relationships"><Relationship Id="rId8" Type="http://schemas.openxmlformats.org/officeDocument/2006/relationships/image" Target="../media/image163.svg"/><Relationship Id="rId13" Type="http://schemas.openxmlformats.org/officeDocument/2006/relationships/image" Target="../media/image168.png"/><Relationship Id="rId18" Type="http://schemas.openxmlformats.org/officeDocument/2006/relationships/image" Target="../media/image173.svg"/><Relationship Id="rId3" Type="http://schemas.openxmlformats.org/officeDocument/2006/relationships/image" Target="../media/image158.png"/><Relationship Id="rId21" Type="http://schemas.openxmlformats.org/officeDocument/2006/relationships/image" Target="../media/image176.png"/><Relationship Id="rId7" Type="http://schemas.openxmlformats.org/officeDocument/2006/relationships/image" Target="../media/image162.png"/><Relationship Id="rId12" Type="http://schemas.openxmlformats.org/officeDocument/2006/relationships/image" Target="../media/image167.png"/><Relationship Id="rId17" Type="http://schemas.openxmlformats.org/officeDocument/2006/relationships/image" Target="../media/image172.png"/><Relationship Id="rId2" Type="http://schemas.openxmlformats.org/officeDocument/2006/relationships/image" Target="../media/image157.png"/><Relationship Id="rId16" Type="http://schemas.openxmlformats.org/officeDocument/2006/relationships/image" Target="../media/image171.svg"/><Relationship Id="rId20" Type="http://schemas.openxmlformats.org/officeDocument/2006/relationships/image" Target="../media/image175.svg"/><Relationship Id="rId1" Type="http://schemas.openxmlformats.org/officeDocument/2006/relationships/slideLayout" Target="../slideLayouts/slideLayout24.xml"/><Relationship Id="rId6" Type="http://schemas.openxmlformats.org/officeDocument/2006/relationships/image" Target="../media/image161.pn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70.png"/><Relationship Id="rId10" Type="http://schemas.openxmlformats.org/officeDocument/2006/relationships/image" Target="../media/image165.svg"/><Relationship Id="rId19" Type="http://schemas.openxmlformats.org/officeDocument/2006/relationships/image" Target="../media/image174.pn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svg"/><Relationship Id="rId22" Type="http://schemas.openxmlformats.org/officeDocument/2006/relationships/image" Target="../media/image177.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62.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3" Type="http://schemas.openxmlformats.org/officeDocument/2006/relationships/hyperlink" Target="https://github.com/davidcfk" TargetMode="External"/><Relationship Id="rId18" Type="http://schemas.openxmlformats.org/officeDocument/2006/relationships/hyperlink" Target="https://twitter.com/skaggej" TargetMode="External"/><Relationship Id="rId26" Type="http://schemas.openxmlformats.org/officeDocument/2006/relationships/hyperlink" Target="https://twitter.com/joaojmendes" TargetMode="External"/><Relationship Id="rId39" Type="http://schemas.openxmlformats.org/officeDocument/2006/relationships/hyperlink" Target="https://twitter.com/russgove" TargetMode="External"/><Relationship Id="rId3" Type="http://schemas.openxmlformats.org/officeDocument/2006/relationships/image" Target="../media/image185.jpeg"/><Relationship Id="rId21" Type="http://schemas.openxmlformats.org/officeDocument/2006/relationships/hyperlink" Target="https://twitter.com/gautamdsheth" TargetMode="External"/><Relationship Id="rId34" Type="http://schemas.openxmlformats.org/officeDocument/2006/relationships/hyperlink" Target="https://twitter.com/PaoloPia" TargetMode="External"/><Relationship Id="rId42" Type="http://schemas.openxmlformats.org/officeDocument/2006/relationships/hyperlink" Target="https://twitter.com/harbars" TargetMode="External"/><Relationship Id="rId47" Type="http://schemas.openxmlformats.org/officeDocument/2006/relationships/hyperlink" Target="https://twitter.com/tavikukko" TargetMode="External"/><Relationship Id="rId50" Type="http://schemas.openxmlformats.org/officeDocument/2006/relationships/hyperlink" Target="https://twitter.com/velingeorgiev" TargetMode="External"/><Relationship Id="rId7" Type="http://schemas.openxmlformats.org/officeDocument/2006/relationships/hyperlink" Target="https://twitter.com/andrewkoltyakov" TargetMode="External"/><Relationship Id="rId12" Type="http://schemas.openxmlformats.org/officeDocument/2006/relationships/hyperlink" Target="https://twitter.com/laskewitz" TargetMode="External"/><Relationship Id="rId17" Type="http://schemas.openxmlformats.org/officeDocument/2006/relationships/hyperlink" Target="https://twitter.com/eshupps" TargetMode="External"/><Relationship Id="rId25" Type="http://schemas.openxmlformats.org/officeDocument/2006/relationships/hyperlink" Target="https://github.com/jensotto" TargetMode="External"/><Relationship Id="rId33" Type="http://schemas.openxmlformats.org/officeDocument/2006/relationships/hyperlink" Target="https://github.com/Oleksandr-Yatsenko" TargetMode="External"/><Relationship Id="rId38" Type="http://schemas.openxmlformats.org/officeDocument/2006/relationships/hyperlink" Target="https://twitter.com/RadiAtanassov" TargetMode="External"/><Relationship Id="rId46" Type="http://schemas.openxmlformats.org/officeDocument/2006/relationships/hyperlink" Target="https://twitter.com/NooriNath" TargetMode="External"/><Relationship Id="rId2" Type="http://schemas.openxmlformats.org/officeDocument/2006/relationships/notesSlide" Target="../notesSlides/notesSlide10.xml"/><Relationship Id="rId16" Type="http://schemas.openxmlformats.org/officeDocument/2006/relationships/hyperlink" Target="https://twitter.com/erwinvanhunen" TargetMode="External"/><Relationship Id="rId20" Type="http://schemas.openxmlformats.org/officeDocument/2006/relationships/hyperlink" Target="https://twitter.com/FranckCornu" TargetMode="External"/><Relationship Id="rId29" Type="http://schemas.openxmlformats.org/officeDocument/2006/relationships/hyperlink" Target="https://twitter.com/laul0_68" TargetMode="External"/><Relationship Id="rId41" Type="http://schemas.openxmlformats.org/officeDocument/2006/relationships/hyperlink" Target="https://twitter.com/agrenpoint" TargetMode="External"/><Relationship Id="rId1" Type="http://schemas.openxmlformats.org/officeDocument/2006/relationships/slideLayout" Target="../slideLayouts/slideLayout65.xml"/><Relationship Id="rId6" Type="http://schemas.openxmlformats.org/officeDocument/2006/relationships/hyperlink" Target="https://twitter.com/andrewconnell" TargetMode="External"/><Relationship Id="rId11" Type="http://schemas.openxmlformats.org/officeDocument/2006/relationships/hyperlink" Target="https://github.com/czullu" TargetMode="External"/><Relationship Id="rId24" Type="http://schemas.openxmlformats.org/officeDocument/2006/relationships/hyperlink" Target="https://twitter.com/net_freak" TargetMode="External"/><Relationship Id="rId32" Type="http://schemas.openxmlformats.org/officeDocument/2006/relationships/hyperlink" Target="https://twitter.com/mikaelsvenson" TargetMode="External"/><Relationship Id="rId37" Type="http://schemas.openxmlformats.org/officeDocument/2006/relationships/hyperlink" Target="https://twitter.com/@PiotrSiatka" TargetMode="External"/><Relationship Id="rId40" Type="http://schemas.openxmlformats.org/officeDocument/2006/relationships/hyperlink" Target="https://twitter.com/sebastienlevert" TargetMode="External"/><Relationship Id="rId45" Type="http://schemas.openxmlformats.org/officeDocument/2006/relationships/hyperlink" Target="https://github.com/thomasberman" TargetMode="External"/><Relationship Id="rId5" Type="http://schemas.openxmlformats.org/officeDocument/2006/relationships/hyperlink" Target="https://twitter.com/alexaterentiev" TargetMode="External"/><Relationship Id="rId15" Type="http://schemas.openxmlformats.org/officeDocument/2006/relationships/hyperlink" Target="https://twitter.com/eliostruyf" TargetMode="External"/><Relationship Id="rId23" Type="http://schemas.openxmlformats.org/officeDocument/2006/relationships/hyperlink" Target="https://github.com/JakeStanger" TargetMode="External"/><Relationship Id="rId28" Type="http://schemas.openxmlformats.org/officeDocument/2006/relationships/hyperlink" Target="https://twitter.com/kyleschaeffer" TargetMode="External"/><Relationship Id="rId36" Type="http://schemas.openxmlformats.org/officeDocument/2006/relationships/hyperlink" Target="https://twitter.com/PieterVeenstra" TargetMode="External"/><Relationship Id="rId49" Type="http://schemas.openxmlformats.org/officeDocument/2006/relationships/hyperlink" Target="https://twitter.com/waldekm" TargetMode="External"/><Relationship Id="rId10" Type="http://schemas.openxmlformats.org/officeDocument/2006/relationships/hyperlink" Target="https://twitter.com/theChrisKent" TargetMode="External"/><Relationship Id="rId19" Type="http://schemas.openxmlformats.org/officeDocument/2006/relationships/hyperlink" Target="https://twitter.com/EricOverfield" TargetMode="External"/><Relationship Id="rId31" Type="http://schemas.openxmlformats.org/officeDocument/2006/relationships/hyperlink" Target="https://twitter.com/sympmarc" TargetMode="External"/><Relationship Id="rId44" Type="http://schemas.openxmlformats.org/officeDocument/2006/relationships/hyperlink" Target="https://github.com/taraldga" TargetMode="External"/><Relationship Id="rId52" Type="http://schemas.openxmlformats.org/officeDocument/2006/relationships/hyperlink" Target="https://github.com/ytterstrom" TargetMode="External"/><Relationship Id="rId4" Type="http://schemas.openxmlformats.org/officeDocument/2006/relationships/hyperlink" Target="https://twitter.com/appieschot" TargetMode="External"/><Relationship Id="rId9" Type="http://schemas.openxmlformats.org/officeDocument/2006/relationships/hyperlink" Target="https://github.com/kshsbala" TargetMode="External"/><Relationship Id="rId14" Type="http://schemas.openxmlformats.org/officeDocument/2006/relationships/hyperlink" Target="https://twitter.com/DavidWarnerII" TargetMode="External"/><Relationship Id="rId22" Type="http://schemas.openxmlformats.org/officeDocument/2006/relationships/hyperlink" Target="https://twitter.com/bernierh" TargetMode="External"/><Relationship Id="rId27" Type="http://schemas.openxmlformats.org/officeDocument/2006/relationships/hyperlink" Target="https://twitter.com/JoelFMRodrigues" TargetMode="External"/><Relationship Id="rId30" Type="http://schemas.openxmlformats.org/officeDocument/2006/relationships/hyperlink" Target="https://twitter.com/luismanez" TargetMode="External"/><Relationship Id="rId35" Type="http://schemas.openxmlformats.org/officeDocument/2006/relationships/hyperlink" Target="https://twitter.com/paulschaeflein" TargetMode="External"/><Relationship Id="rId43" Type="http://schemas.openxmlformats.org/officeDocument/2006/relationships/hyperlink" Target="https://twitter.com/StfBauer" TargetMode="External"/><Relationship Id="rId48" Type="http://schemas.openxmlformats.org/officeDocument/2006/relationships/hyperlink" Target="https://twitter.com/vrdmn" TargetMode="External"/><Relationship Id="rId8" Type="http://schemas.openxmlformats.org/officeDocument/2006/relationships/hyperlink" Target="https://github.com/antonsmislevics" TargetMode="External"/><Relationship Id="rId51" Type="http://schemas.openxmlformats.org/officeDocument/2006/relationships/hyperlink" Target="https://twitter.com/baywet" TargetMode="External"/></Relationships>
</file>

<file path=ppt/slides/_rels/slide6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18" Type="http://schemas.openxmlformats.org/officeDocument/2006/relationships/image" Target="../media/image201.png"/><Relationship Id="rId3" Type="http://schemas.openxmlformats.org/officeDocument/2006/relationships/image" Target="../media/image186.jpeg"/><Relationship Id="rId21" Type="http://schemas.openxmlformats.org/officeDocument/2006/relationships/image" Target="../media/image204.png"/><Relationship Id="rId7" Type="http://schemas.openxmlformats.org/officeDocument/2006/relationships/image" Target="../media/image190.png"/><Relationship Id="rId12" Type="http://schemas.openxmlformats.org/officeDocument/2006/relationships/image" Target="../media/image195.png"/><Relationship Id="rId17" Type="http://schemas.openxmlformats.org/officeDocument/2006/relationships/image" Target="../media/image200.png"/><Relationship Id="rId2" Type="http://schemas.openxmlformats.org/officeDocument/2006/relationships/notesSlide" Target="../notesSlides/notesSlide11.xml"/><Relationship Id="rId16" Type="http://schemas.openxmlformats.org/officeDocument/2006/relationships/image" Target="../media/image199.jpeg"/><Relationship Id="rId20" Type="http://schemas.openxmlformats.org/officeDocument/2006/relationships/image" Target="../media/image203.png"/><Relationship Id="rId1" Type="http://schemas.openxmlformats.org/officeDocument/2006/relationships/slideLayout" Target="../slideLayouts/slideLayout61.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98.png"/><Relationship Id="rId23" Type="http://schemas.openxmlformats.org/officeDocument/2006/relationships/image" Target="../media/image206.jpeg"/><Relationship Id="rId10" Type="http://schemas.openxmlformats.org/officeDocument/2006/relationships/image" Target="../media/image193.png"/><Relationship Id="rId19" Type="http://schemas.openxmlformats.org/officeDocument/2006/relationships/image" Target="../media/image202.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5.png"/></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208.svg"/><Relationship Id="rId2" Type="http://schemas.openxmlformats.org/officeDocument/2006/relationships/image" Target="../media/image207.png"/><Relationship Id="rId1" Type="http://schemas.openxmlformats.org/officeDocument/2006/relationships/slideLayout" Target="../slideLayouts/slideLayout14.xml"/><Relationship Id="rId4" Type="http://schemas.openxmlformats.org/officeDocument/2006/relationships/image" Target="../media/image209.jpg"/></Relationships>
</file>

<file path=ppt/slides/_rels/slide68.xml.rels><?xml version="1.0" encoding="UTF-8" standalone="yes"?>
<Relationships xmlns="http://schemas.openxmlformats.org/package/2006/relationships"><Relationship Id="rId3" Type="http://schemas.openxmlformats.org/officeDocument/2006/relationships/image" Target="../media/image211.svg"/><Relationship Id="rId7" Type="http://schemas.microsoft.com/office/2007/relationships/hdphoto" Target="../media/hdphoto1.wdp"/><Relationship Id="rId2" Type="http://schemas.openxmlformats.org/officeDocument/2006/relationships/image" Target="../media/image210.png"/><Relationship Id="rId1" Type="http://schemas.openxmlformats.org/officeDocument/2006/relationships/slideLayout" Target="../slideLayouts/slideLayout17.xml"/><Relationship Id="rId6" Type="http://schemas.openxmlformats.org/officeDocument/2006/relationships/image" Target="../media/image214.png"/><Relationship Id="rId5" Type="http://schemas.openxmlformats.org/officeDocument/2006/relationships/image" Target="../media/image213.svg"/><Relationship Id="rId4" Type="http://schemas.openxmlformats.org/officeDocument/2006/relationships/image" Target="../media/image212.png"/></Relationships>
</file>

<file path=ppt/slides/_rels/slide6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1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75.xml"/><Relationship Id="rId5" Type="http://schemas.openxmlformats.org/officeDocument/2006/relationships/image" Target="../media/image5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8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4466-83E0-48EA-8E70-CC44A7D438D5}"/>
              </a:ext>
            </a:extLst>
          </p:cNvPr>
          <p:cNvSpPr>
            <a:spLocks noGrp="1"/>
          </p:cNvSpPr>
          <p:nvPr>
            <p:ph type="title" idx="4294967295"/>
          </p:nvPr>
        </p:nvSpPr>
        <p:spPr>
          <a:xfrm>
            <a:off x="303212" y="1540596"/>
            <a:ext cx="11585575" cy="3548063"/>
          </a:xfrm>
          <a:prstGeom prst="rect">
            <a:avLst/>
          </a:prstGeom>
        </p:spPr>
        <p:txBody>
          <a:bodyPr/>
          <a:lstStyle/>
          <a:p>
            <a:pPr algn="ctr"/>
            <a:r>
              <a:rPr lang="en-US" sz="6000" dirty="0">
                <a:solidFill>
                  <a:schemeClr val="bg1"/>
                </a:solidFill>
                <a:latin typeface="+mn-lt"/>
              </a:rPr>
              <a:t>Getting the Most out of</a:t>
            </a:r>
            <a:r>
              <a:rPr lang="en-US" sz="6000" dirty="0">
                <a:solidFill>
                  <a:schemeClr val="bg1"/>
                </a:solidFill>
              </a:rPr>
              <a:t> </a:t>
            </a:r>
            <a:br>
              <a:rPr lang="en-US" dirty="0">
                <a:solidFill>
                  <a:schemeClr val="bg1"/>
                </a:solidFill>
              </a:rPr>
            </a:br>
            <a:r>
              <a:rPr lang="en-US" sz="1800" dirty="0">
                <a:solidFill>
                  <a:schemeClr val="bg1"/>
                </a:solidFill>
              </a:rPr>
              <a:t> </a:t>
            </a:r>
            <a:br>
              <a:rPr lang="en-US" dirty="0">
                <a:solidFill>
                  <a:schemeClr val="bg1"/>
                </a:solidFill>
              </a:rPr>
            </a:br>
            <a:r>
              <a:rPr lang="en-US" sz="8800" dirty="0">
                <a:solidFill>
                  <a:schemeClr val="bg1"/>
                </a:solidFill>
              </a:rPr>
              <a:t>SharePoint </a:t>
            </a:r>
            <a:br>
              <a:rPr lang="en-US" sz="8800" dirty="0">
                <a:solidFill>
                  <a:schemeClr val="bg1"/>
                </a:solidFill>
              </a:rPr>
            </a:br>
            <a:r>
              <a:rPr lang="en-US" sz="8800" dirty="0">
                <a:solidFill>
                  <a:schemeClr val="bg1"/>
                </a:solidFill>
              </a:rPr>
              <a:t>Patterns &amp; Practices</a:t>
            </a:r>
            <a:endParaRPr lang="en-US" dirty="0">
              <a:solidFill>
                <a:schemeClr val="bg1"/>
              </a:solidFill>
            </a:endParaRPr>
          </a:p>
        </p:txBody>
      </p:sp>
      <p:sp>
        <p:nvSpPr>
          <p:cNvPr id="3" name="Text Placeholder 2">
            <a:extLst>
              <a:ext uri="{FF2B5EF4-FFF2-40B4-BE49-F238E27FC236}">
                <a16:creationId xmlns:a16="http://schemas.microsoft.com/office/drawing/2014/main" id="{B0B10662-2D7B-4CA3-817E-4AA759FA2C7F}"/>
              </a:ext>
            </a:extLst>
          </p:cNvPr>
          <p:cNvSpPr>
            <a:spLocks noGrp="1"/>
          </p:cNvSpPr>
          <p:nvPr>
            <p:ph type="body" idx="4294967295"/>
          </p:nvPr>
        </p:nvSpPr>
        <p:spPr>
          <a:xfrm>
            <a:off x="4325938" y="5481980"/>
            <a:ext cx="3540125" cy="1266061"/>
          </a:xfrm>
          <a:prstGeom prst="rect">
            <a:avLst/>
          </a:prstGeom>
        </p:spPr>
        <p:txBody>
          <a:bodyPr>
            <a:normAutofit/>
          </a:bodyPr>
          <a:lstStyle/>
          <a:p>
            <a:pPr marL="0" indent="0" algn="ctr">
              <a:buNone/>
            </a:pPr>
            <a:r>
              <a:rPr lang="en-US" sz="4800" dirty="0">
                <a:solidFill>
                  <a:schemeClr val="bg1"/>
                </a:solidFill>
              </a:rPr>
              <a:t>Chris Kent</a:t>
            </a:r>
          </a:p>
          <a:p>
            <a:pPr marL="0" indent="0" algn="ctr">
              <a:buNone/>
            </a:pPr>
            <a:r>
              <a:rPr lang="en-US" sz="1800" dirty="0">
                <a:solidFill>
                  <a:schemeClr val="bg1"/>
                </a:solidFill>
              </a:rPr>
              <a:t>Office 365 Practice Lead, DMI</a:t>
            </a:r>
          </a:p>
        </p:txBody>
      </p:sp>
      <p:sp>
        <p:nvSpPr>
          <p:cNvPr id="7" name="Rectangle 6">
            <a:extLst>
              <a:ext uri="{FF2B5EF4-FFF2-40B4-BE49-F238E27FC236}">
                <a16:creationId xmlns:a16="http://schemas.microsoft.com/office/drawing/2014/main" id="{AE486F80-2669-4639-A9E5-2014D5507377}"/>
              </a:ext>
            </a:extLst>
          </p:cNvPr>
          <p:cNvSpPr/>
          <p:nvPr/>
        </p:nvSpPr>
        <p:spPr>
          <a:xfrm>
            <a:off x="0" y="1"/>
            <a:ext cx="12192000" cy="1123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3FDF183-FDCC-46BC-9C9F-1A143A30607D}"/>
              </a:ext>
            </a:extLst>
          </p:cNvPr>
          <p:cNvGrpSpPr/>
          <p:nvPr/>
        </p:nvGrpSpPr>
        <p:grpSpPr>
          <a:xfrm>
            <a:off x="4480367" y="91002"/>
            <a:ext cx="3231266" cy="941949"/>
            <a:chOff x="4480367" y="5751647"/>
            <a:chExt cx="3231266" cy="941949"/>
          </a:xfrm>
        </p:grpSpPr>
        <p:pic>
          <p:nvPicPr>
            <p:cNvPr id="5" name="Picture 4">
              <a:extLst>
                <a:ext uri="{FF2B5EF4-FFF2-40B4-BE49-F238E27FC236}">
                  <a16:creationId xmlns:a16="http://schemas.microsoft.com/office/drawing/2014/main" id="{0C387BD2-9F45-4F40-9A83-FF7816795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181" y="5751647"/>
              <a:ext cx="2273638" cy="639628"/>
            </a:xfrm>
            <a:prstGeom prst="rect">
              <a:avLst/>
            </a:prstGeom>
          </p:spPr>
        </p:pic>
        <p:sp>
          <p:nvSpPr>
            <p:cNvPr id="6" name="Date Placeholder 3">
              <a:extLst>
                <a:ext uri="{FF2B5EF4-FFF2-40B4-BE49-F238E27FC236}">
                  <a16:creationId xmlns:a16="http://schemas.microsoft.com/office/drawing/2014/main" id="{B66E1CAB-138F-4C00-A2B7-B8030E8CB153}"/>
                </a:ext>
              </a:extLst>
            </p:cNvPr>
            <p:cNvSpPr txBox="1">
              <a:spLocks/>
            </p:cNvSpPr>
            <p:nvPr/>
          </p:nvSpPr>
          <p:spPr>
            <a:xfrm>
              <a:off x="4480367" y="6398683"/>
              <a:ext cx="3231266" cy="294913"/>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0" dirty="0">
                  <a:solidFill>
                    <a:srgbClr val="F16E24"/>
                  </a:solidFill>
                </a:rPr>
                <a:t>February 10-13, 2019  </a:t>
              </a:r>
              <a:r>
                <a:rPr lang="en-US" b="0" dirty="0">
                  <a:solidFill>
                    <a:srgbClr val="F16E24"/>
                  </a:solidFill>
                  <a:sym typeface="Symbol"/>
                </a:rPr>
                <a:t>  Austin, TX  USA</a:t>
              </a:r>
              <a:endParaRPr lang="en-US" b="0" dirty="0">
                <a:solidFill>
                  <a:srgbClr val="F16E24"/>
                </a:solidFill>
              </a:endParaRPr>
            </a:p>
          </p:txBody>
        </p:sp>
      </p:grpSp>
    </p:spTree>
    <p:extLst>
      <p:ext uri="{BB962C8B-B14F-4D97-AF65-F5344CB8AC3E}">
        <p14:creationId xmlns:p14="http://schemas.microsoft.com/office/powerpoint/2010/main" val="1234801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white">
          <a:xfrm>
            <a:off x="0" y="173"/>
            <a:ext cx="6544213" cy="685765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2F2F2F"/>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AEAFEF08-A35D-4840-822E-C2009032D4FA}"/>
              </a:ext>
            </a:extLst>
          </p:cNvPr>
          <p:cNvSpPr txBox="1"/>
          <p:nvPr/>
        </p:nvSpPr>
        <p:spPr>
          <a:xfrm>
            <a:off x="9056161" y="335475"/>
            <a:ext cx="2962920"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Views in YouTube</a:t>
            </a:r>
          </a:p>
          <a:p>
            <a:pPr algn="ctr" defTabSz="914367">
              <a:lnSpc>
                <a:spcPct val="90000"/>
              </a:lnSpc>
              <a:spcAft>
                <a:spcPts val="588"/>
              </a:spcAft>
            </a:pPr>
            <a:r>
              <a:rPr lang="en-US" sz="2400" b="1" dirty="0">
                <a:solidFill>
                  <a:srgbClr val="E6E6E6"/>
                </a:solidFill>
                <a:latin typeface="Segoe UI"/>
              </a:rPr>
              <a:t>333,547</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28597" y="5559977"/>
            <a:ext cx="1254995" cy="267898"/>
          </a:xfrm>
          <a:prstGeom prst="rect">
            <a:avLst/>
          </a:prstGeom>
        </p:spPr>
      </p:pic>
      <p:sp>
        <p:nvSpPr>
          <p:cNvPr id="7" name="Title 1"/>
          <p:cNvSpPr txBox="1">
            <a:spLocks/>
          </p:cNvSpPr>
          <p:nvPr/>
        </p:nvSpPr>
        <p:spPr bwMode="auto">
          <a:xfrm>
            <a:off x="373324" y="5938887"/>
            <a:ext cx="4744044" cy="919113"/>
          </a:xfrm>
          <a:prstGeom prst="rect">
            <a:avLst/>
          </a:prstGeom>
          <a:noFill/>
        </p:spPr>
        <p:txBody>
          <a:bodyPr lIns="143428" tIns="89642" rIns="143428" bIns="89642" anchor="t" anchorCtr="0"/>
          <a:lstStyle>
            <a:lvl1pPr algn="l" defTabSz="932742" rtl="0" eaLnBrk="1" latinLnBrk="0" hangingPunct="1">
              <a:lnSpc>
                <a:spcPct val="90000"/>
              </a:lnSpc>
              <a:spcBef>
                <a:spcPct val="0"/>
              </a:spcBef>
              <a:buNone/>
              <a:defRPr lang="en-US" sz="4800" b="0" kern="1200" cap="none" spc="-100" baseline="0">
                <a:ln w="3175">
                  <a:noFill/>
                </a:ln>
                <a:gradFill>
                  <a:gsLst>
                    <a:gs pos="57576">
                      <a:srgbClr val="FFFFFF"/>
                    </a:gs>
                    <a:gs pos="35000">
                      <a:srgbClr val="FFFFFF"/>
                    </a:gs>
                  </a:gsLst>
                  <a:lin ang="5400000" scaled="0"/>
                </a:gradFill>
                <a:effectLst/>
                <a:latin typeface="+mj-lt"/>
                <a:ea typeface="+mn-ea"/>
                <a:cs typeface="Segoe UI" pitchFamily="34" charset="0"/>
              </a:defRPr>
            </a:lvl1pPr>
          </a:lstStyle>
          <a:p>
            <a:pPr defTabSz="914367"/>
            <a:r>
              <a:rPr lang="en-US" sz="1600" spc="-98" dirty="0">
                <a:latin typeface="Segoe UI Light" panose="020B0502040204020203" pitchFamily="34" charset="0"/>
                <a:cs typeface="Segoe UI Light" panose="020B0502040204020203" pitchFamily="34" charset="0"/>
              </a:rPr>
              <a:t>High level statistics for the </a:t>
            </a:r>
            <a:r>
              <a:rPr lang="en-US" sz="1600" b="1" spc="-98" dirty="0">
                <a:latin typeface="Segoe UI Light" panose="020B0502040204020203" pitchFamily="34" charset="0"/>
                <a:cs typeface="Segoe UI Light" panose="020B0502040204020203" pitchFamily="34" charset="0"/>
              </a:rPr>
              <a:t>SharePoint Developer Ecosystem</a:t>
            </a:r>
            <a:r>
              <a:rPr lang="en-US" sz="1600" spc="-98" dirty="0">
                <a:latin typeface="Segoe UI Light" panose="020B0502040204020203" pitchFamily="34" charset="0"/>
                <a:cs typeface="Segoe UI Light" panose="020B0502040204020203" pitchFamily="34" charset="0"/>
              </a:rPr>
              <a:t>: Usage and community behavior across SharePoint Online, YouTube, and GitHub.</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685" y="173"/>
            <a:ext cx="5506596" cy="2009488"/>
          </a:xfrm>
          <a:prstGeom prst="rect">
            <a:avLst/>
          </a:prstGeom>
        </p:spPr>
      </p:pic>
      <p:sp>
        <p:nvSpPr>
          <p:cNvPr id="25" name="TextBox 24"/>
          <p:cNvSpPr txBox="1"/>
          <p:nvPr/>
        </p:nvSpPr>
        <p:spPr>
          <a:xfrm>
            <a:off x="5646656" y="1487294"/>
            <a:ext cx="3167705"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Unique visitors in GitHub</a:t>
            </a:r>
          </a:p>
          <a:p>
            <a:pPr algn="ctr" defTabSz="914367">
              <a:lnSpc>
                <a:spcPct val="90000"/>
              </a:lnSpc>
              <a:spcAft>
                <a:spcPts val="588"/>
              </a:spcAft>
            </a:pPr>
            <a:r>
              <a:rPr lang="en-US" sz="2400" b="1" dirty="0">
                <a:solidFill>
                  <a:srgbClr val="E6E6E6"/>
                </a:solidFill>
                <a:latin typeface="Segoe UI"/>
              </a:rPr>
              <a:t>1,046,686</a:t>
            </a:r>
            <a:endParaRPr lang="en-US" sz="1200" baseline="30000" dirty="0">
              <a:solidFill>
                <a:srgbClr val="E6E6E6"/>
              </a:solidFill>
              <a:latin typeface="Segoe UI"/>
            </a:endParaRPr>
          </a:p>
        </p:txBody>
      </p:sp>
      <p:sp>
        <p:nvSpPr>
          <p:cNvPr id="26" name="TextBox 25"/>
          <p:cNvSpPr txBox="1"/>
          <p:nvPr/>
        </p:nvSpPr>
        <p:spPr>
          <a:xfrm>
            <a:off x="9056161" y="1474443"/>
            <a:ext cx="2946835"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Views in GitHub</a:t>
            </a:r>
          </a:p>
          <a:p>
            <a:pPr algn="ctr" defTabSz="914367">
              <a:lnSpc>
                <a:spcPct val="90000"/>
              </a:lnSpc>
              <a:spcAft>
                <a:spcPts val="588"/>
              </a:spcAft>
            </a:pPr>
            <a:r>
              <a:rPr lang="en-US" sz="2400" b="1" dirty="0">
                <a:solidFill>
                  <a:srgbClr val="E6E6E6"/>
                </a:solidFill>
                <a:latin typeface="Segoe UI"/>
              </a:rPr>
              <a:t>5,150,970</a:t>
            </a:r>
            <a:endParaRPr lang="en-US" sz="1400" baseline="30000" dirty="0">
              <a:solidFill>
                <a:srgbClr val="E6E6E6"/>
              </a:solidFill>
              <a:latin typeface="Segoe UI"/>
            </a:endParaRPr>
          </a:p>
        </p:txBody>
      </p:sp>
      <p:sp>
        <p:nvSpPr>
          <p:cNvPr id="27" name="TextBox 26">
            <a:extLst>
              <a:ext uri="{FF2B5EF4-FFF2-40B4-BE49-F238E27FC236}">
                <a16:creationId xmlns:a16="http://schemas.microsoft.com/office/drawing/2014/main" id="{4C8B9AE7-B5C9-4C30-B8AE-39E011029351}"/>
              </a:ext>
            </a:extLst>
          </p:cNvPr>
          <p:cNvSpPr txBox="1"/>
          <p:nvPr/>
        </p:nvSpPr>
        <p:spPr>
          <a:xfrm>
            <a:off x="5768081" y="359011"/>
            <a:ext cx="3046280"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Watch time in YouTube</a:t>
            </a:r>
          </a:p>
          <a:p>
            <a:pPr algn="ctr" defTabSz="914367">
              <a:lnSpc>
                <a:spcPct val="90000"/>
              </a:lnSpc>
              <a:spcAft>
                <a:spcPts val="588"/>
              </a:spcAft>
            </a:pPr>
            <a:r>
              <a:rPr lang="en-US" sz="2400" b="1" dirty="0">
                <a:solidFill>
                  <a:srgbClr val="E6E6E6"/>
                </a:solidFill>
                <a:latin typeface="Segoe UI"/>
              </a:rPr>
              <a:t>2,007,981 minutes</a:t>
            </a:r>
          </a:p>
        </p:txBody>
      </p:sp>
      <p:pic>
        <p:nvPicPr>
          <p:cNvPr id="29" name="Picture 28">
            <a:extLst>
              <a:ext uri="{FF2B5EF4-FFF2-40B4-BE49-F238E27FC236}">
                <a16:creationId xmlns:a16="http://schemas.microsoft.com/office/drawing/2014/main" id="{A397916A-43D3-419B-9910-2B8492CA6A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19376" y="2511787"/>
            <a:ext cx="2015940" cy="1254420"/>
          </a:xfrm>
          <a:prstGeom prst="rect">
            <a:avLst/>
          </a:prstGeom>
        </p:spPr>
      </p:pic>
      <p:pic>
        <p:nvPicPr>
          <p:cNvPr id="1026" name="Picture 2" descr="Image result for github log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247728" y="2602726"/>
            <a:ext cx="1409470" cy="11716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C9882B0-87C9-48E0-A844-B17DA348804F}"/>
              </a:ext>
            </a:extLst>
          </p:cNvPr>
          <p:cNvSpPr txBox="1"/>
          <p:nvPr/>
        </p:nvSpPr>
        <p:spPr>
          <a:xfrm>
            <a:off x="428598" y="2728402"/>
            <a:ext cx="4688771" cy="186820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2"/>
                </a:solidFill>
                <a:latin typeface="+mj-lt"/>
              </a:rPr>
              <a:t>High Level Statistics</a:t>
            </a:r>
          </a:p>
          <a:p>
            <a:pPr algn="ctr">
              <a:lnSpc>
                <a:spcPct val="90000"/>
              </a:lnSpc>
              <a:spcAft>
                <a:spcPts val="600"/>
              </a:spcAft>
            </a:pPr>
            <a:r>
              <a:rPr lang="en-US" sz="7200" dirty="0">
                <a:solidFill>
                  <a:schemeClr val="bg2"/>
                </a:solidFill>
                <a:latin typeface="+mj-lt"/>
              </a:rPr>
              <a:t>2018</a:t>
            </a:r>
          </a:p>
        </p:txBody>
      </p:sp>
      <p:grpSp>
        <p:nvGrpSpPr>
          <p:cNvPr id="19" name="Group 18">
            <a:extLst>
              <a:ext uri="{FF2B5EF4-FFF2-40B4-BE49-F238E27FC236}">
                <a16:creationId xmlns:a16="http://schemas.microsoft.com/office/drawing/2014/main" id="{F5A6923D-AC00-4E01-9F83-49BCC4954572}"/>
              </a:ext>
            </a:extLst>
          </p:cNvPr>
          <p:cNvGrpSpPr/>
          <p:nvPr/>
        </p:nvGrpSpPr>
        <p:grpSpPr>
          <a:xfrm>
            <a:off x="5935647" y="3980639"/>
            <a:ext cx="6784890" cy="2501776"/>
            <a:chOff x="6239395" y="3640914"/>
            <a:chExt cx="5422186" cy="2501776"/>
          </a:xfrm>
        </p:grpSpPr>
        <p:sp>
          <p:nvSpPr>
            <p:cNvPr id="20" name="TextBox 19">
              <a:extLst>
                <a:ext uri="{FF2B5EF4-FFF2-40B4-BE49-F238E27FC236}">
                  <a16:creationId xmlns:a16="http://schemas.microsoft.com/office/drawing/2014/main" id="{394562B4-791B-4541-BA7A-309F35B0725B}"/>
                </a:ext>
              </a:extLst>
            </p:cNvPr>
            <p:cNvSpPr txBox="1"/>
            <p:nvPr/>
          </p:nvSpPr>
          <p:spPr>
            <a:xfrm>
              <a:off x="6267511" y="4517630"/>
              <a:ext cx="5394070" cy="1625060"/>
            </a:xfrm>
            <a:prstGeom prst="rect">
              <a:avLst/>
            </a:prstGeom>
            <a:noFill/>
          </p:spPr>
          <p:txBody>
            <a:bodyPr wrap="square" lIns="182880" tIns="146304" rIns="182880" bIns="146304" rtlCol="0">
              <a:spAutoFit/>
            </a:bodyPr>
            <a:lstStyle/>
            <a:p>
              <a:pPr algn="ctr">
                <a:lnSpc>
                  <a:spcPct val="90000"/>
                </a:lnSpc>
              </a:pPr>
              <a:r>
                <a:rPr lang="en-US" sz="9600" spc="300" dirty="0">
                  <a:solidFill>
                    <a:srgbClr val="C00000"/>
                  </a:solidFill>
                  <a:latin typeface="+mj-lt"/>
                </a:rPr>
                <a:t>AUSTIN</a:t>
              </a:r>
            </a:p>
          </p:txBody>
        </p:sp>
        <p:sp>
          <p:nvSpPr>
            <p:cNvPr id="21" name="TextBox 20">
              <a:extLst>
                <a:ext uri="{FF2B5EF4-FFF2-40B4-BE49-F238E27FC236}">
                  <a16:creationId xmlns:a16="http://schemas.microsoft.com/office/drawing/2014/main" id="{A73F8502-36B8-48B1-B447-16C43EA0A85F}"/>
                </a:ext>
              </a:extLst>
            </p:cNvPr>
            <p:cNvSpPr txBox="1"/>
            <p:nvPr/>
          </p:nvSpPr>
          <p:spPr>
            <a:xfrm>
              <a:off x="6239395" y="3640914"/>
              <a:ext cx="5394070" cy="1209562"/>
            </a:xfrm>
            <a:prstGeom prst="rect">
              <a:avLst/>
            </a:prstGeom>
            <a:noFill/>
          </p:spPr>
          <p:txBody>
            <a:bodyPr wrap="square" lIns="182880" tIns="146304" rIns="182880" bIns="146304" rtlCol="0">
              <a:spAutoFit/>
            </a:bodyPr>
            <a:lstStyle/>
            <a:p>
              <a:pPr algn="ctr">
                <a:lnSpc>
                  <a:spcPct val="90000"/>
                </a:lnSpc>
              </a:pPr>
              <a:r>
                <a:rPr lang="en-US" sz="6600" spc="-300" dirty="0">
                  <a:gradFill>
                    <a:gsLst>
                      <a:gs pos="2917">
                        <a:schemeClr val="tx1"/>
                      </a:gs>
                      <a:gs pos="30000">
                        <a:schemeClr val="tx1"/>
                      </a:gs>
                    </a:gsLst>
                    <a:lin ang="5400000" scaled="0"/>
                  </a:gradFill>
                  <a:latin typeface="+mj-lt"/>
                </a:rPr>
                <a:t>Entire City of</a:t>
              </a:r>
            </a:p>
          </p:txBody>
        </p:sp>
      </p:grpSp>
      <p:cxnSp>
        <p:nvCxnSpPr>
          <p:cNvPr id="22" name="Connector: Elbow 21">
            <a:extLst>
              <a:ext uri="{FF2B5EF4-FFF2-40B4-BE49-F238E27FC236}">
                <a16:creationId xmlns:a16="http://schemas.microsoft.com/office/drawing/2014/main" id="{274C00A1-04A9-4902-9295-9BD83A3CF953}"/>
              </a:ext>
            </a:extLst>
          </p:cNvPr>
          <p:cNvCxnSpPr>
            <a:cxnSpLocks/>
          </p:cNvCxnSpPr>
          <p:nvPr/>
        </p:nvCxnSpPr>
        <p:spPr>
          <a:xfrm rot="16200000" flipH="1">
            <a:off x="5176045" y="3347866"/>
            <a:ext cx="2665765" cy="896620"/>
          </a:xfrm>
          <a:prstGeom prst="bentConnector3">
            <a:avLst>
              <a:gd name="adj1" fmla="val 99852"/>
            </a:avLst>
          </a:prstGeom>
          <a:ln w="142875">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033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white">
          <a:xfrm>
            <a:off x="0" y="173"/>
            <a:ext cx="6544213" cy="685765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2F2F2F"/>
              </a:soli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86B2468-1F9D-4BCA-B41B-F4F32414D188}"/>
              </a:ext>
            </a:extLst>
          </p:cNvPr>
          <p:cNvSpPr/>
          <p:nvPr/>
        </p:nvSpPr>
        <p:spPr bwMode="auto">
          <a:xfrm>
            <a:off x="5410987" y="4008061"/>
            <a:ext cx="6407690" cy="2316358"/>
          </a:xfrm>
          <a:prstGeom prst="rect">
            <a:avLst/>
          </a:prstGeom>
          <a:solidFill>
            <a:srgbClr val="0070C0"/>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0" bIns="45720" numCol="1" rtlCol="0" anchor="t" anchorCtr="0" compatLnSpc="1">
            <a:prstTxWarp prst="textNoShape">
              <a:avLst/>
            </a:prstTxWarp>
          </a:bodyPr>
          <a:lstStyle/>
          <a:p>
            <a:pPr defTabSz="914102" fontAlgn="base">
              <a:spcBef>
                <a:spcPct val="0"/>
              </a:spcBef>
              <a:spcAft>
                <a:spcPct val="0"/>
              </a:spcAft>
            </a:pPr>
            <a:r>
              <a:rPr lang="en-US" sz="1600" dirty="0">
                <a:gradFill>
                  <a:gsLst>
                    <a:gs pos="0">
                      <a:srgbClr val="FFFFFF"/>
                    </a:gs>
                    <a:gs pos="100000">
                      <a:srgbClr val="FFFFFF"/>
                    </a:gs>
                  </a:gsLst>
                  <a:lin ang="5400000" scaled="0"/>
                </a:gradFill>
                <a:latin typeface="Segoe UI"/>
              </a:rPr>
              <a:t>PnP Reusable Component usage</a:t>
            </a:r>
          </a:p>
        </p:txBody>
      </p:sp>
      <p:sp>
        <p:nvSpPr>
          <p:cNvPr id="28" name="TextBox 27">
            <a:extLst>
              <a:ext uri="{FF2B5EF4-FFF2-40B4-BE49-F238E27FC236}">
                <a16:creationId xmlns:a16="http://schemas.microsoft.com/office/drawing/2014/main" id="{AEAFEF08-A35D-4840-822E-C2009032D4FA}"/>
              </a:ext>
            </a:extLst>
          </p:cNvPr>
          <p:cNvSpPr txBox="1"/>
          <p:nvPr/>
        </p:nvSpPr>
        <p:spPr>
          <a:xfrm>
            <a:off x="9056161" y="335475"/>
            <a:ext cx="2962920"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Views in YouTube</a:t>
            </a:r>
          </a:p>
          <a:p>
            <a:pPr algn="ctr" defTabSz="914367">
              <a:lnSpc>
                <a:spcPct val="90000"/>
              </a:lnSpc>
              <a:spcAft>
                <a:spcPts val="588"/>
              </a:spcAft>
            </a:pPr>
            <a:r>
              <a:rPr lang="en-US" sz="2400" b="1" dirty="0">
                <a:solidFill>
                  <a:srgbClr val="E6E6E6"/>
                </a:solidFill>
                <a:latin typeface="Segoe UI"/>
              </a:rPr>
              <a:t>333,547</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28597" y="5559977"/>
            <a:ext cx="1254995" cy="267898"/>
          </a:xfrm>
          <a:prstGeom prst="rect">
            <a:avLst/>
          </a:prstGeom>
        </p:spPr>
      </p:pic>
      <p:sp>
        <p:nvSpPr>
          <p:cNvPr id="7" name="Title 1"/>
          <p:cNvSpPr txBox="1">
            <a:spLocks/>
          </p:cNvSpPr>
          <p:nvPr/>
        </p:nvSpPr>
        <p:spPr bwMode="auto">
          <a:xfrm>
            <a:off x="373324" y="5938887"/>
            <a:ext cx="4744044" cy="919113"/>
          </a:xfrm>
          <a:prstGeom prst="rect">
            <a:avLst/>
          </a:prstGeom>
          <a:noFill/>
        </p:spPr>
        <p:txBody>
          <a:bodyPr lIns="143428" tIns="89642" rIns="143428" bIns="89642" anchor="t" anchorCtr="0"/>
          <a:lstStyle>
            <a:lvl1pPr algn="l" defTabSz="932742" rtl="0" eaLnBrk="1" latinLnBrk="0" hangingPunct="1">
              <a:lnSpc>
                <a:spcPct val="90000"/>
              </a:lnSpc>
              <a:spcBef>
                <a:spcPct val="0"/>
              </a:spcBef>
              <a:buNone/>
              <a:defRPr lang="en-US" sz="4800" b="0" kern="1200" cap="none" spc="-100" baseline="0">
                <a:ln w="3175">
                  <a:noFill/>
                </a:ln>
                <a:gradFill>
                  <a:gsLst>
                    <a:gs pos="57576">
                      <a:srgbClr val="FFFFFF"/>
                    </a:gs>
                    <a:gs pos="35000">
                      <a:srgbClr val="FFFFFF"/>
                    </a:gs>
                  </a:gsLst>
                  <a:lin ang="5400000" scaled="0"/>
                </a:gradFill>
                <a:effectLst/>
                <a:latin typeface="+mj-lt"/>
                <a:ea typeface="+mn-ea"/>
                <a:cs typeface="Segoe UI" pitchFamily="34" charset="0"/>
              </a:defRPr>
            </a:lvl1pPr>
          </a:lstStyle>
          <a:p>
            <a:pPr defTabSz="914367"/>
            <a:r>
              <a:rPr lang="en-US" sz="1600" spc="-98" dirty="0">
                <a:latin typeface="Segoe UI Light" panose="020B0502040204020203" pitchFamily="34" charset="0"/>
                <a:cs typeface="Segoe UI Light" panose="020B0502040204020203" pitchFamily="34" charset="0"/>
              </a:rPr>
              <a:t>High level statistics for the </a:t>
            </a:r>
            <a:r>
              <a:rPr lang="en-US" sz="1600" b="1" spc="-98" dirty="0">
                <a:latin typeface="Segoe UI Light" panose="020B0502040204020203" pitchFamily="34" charset="0"/>
                <a:cs typeface="Segoe UI Light" panose="020B0502040204020203" pitchFamily="34" charset="0"/>
              </a:rPr>
              <a:t>SharePoint Developer Ecosystem</a:t>
            </a:r>
            <a:r>
              <a:rPr lang="en-US" sz="1600" spc="-98" dirty="0">
                <a:latin typeface="Segoe UI Light" panose="020B0502040204020203" pitchFamily="34" charset="0"/>
                <a:cs typeface="Segoe UI Light" panose="020B0502040204020203" pitchFamily="34" charset="0"/>
              </a:rPr>
              <a:t>: Usage and community behavior across SharePoint Online, YouTube, and GitHub.</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685" y="173"/>
            <a:ext cx="5506596" cy="2009488"/>
          </a:xfrm>
          <a:prstGeom prst="rect">
            <a:avLst/>
          </a:prstGeom>
        </p:spPr>
      </p:pic>
      <p:sp>
        <p:nvSpPr>
          <p:cNvPr id="2" name="TextBox 1"/>
          <p:cNvSpPr txBox="1"/>
          <p:nvPr/>
        </p:nvSpPr>
        <p:spPr>
          <a:xfrm>
            <a:off x="5643313" y="4469870"/>
            <a:ext cx="2308415"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Unique tenants</a:t>
            </a:r>
          </a:p>
          <a:p>
            <a:pPr algn="ctr" defTabSz="914367">
              <a:lnSpc>
                <a:spcPct val="90000"/>
              </a:lnSpc>
              <a:spcAft>
                <a:spcPts val="588"/>
              </a:spcAft>
            </a:pPr>
            <a:r>
              <a:rPr lang="en-US" sz="2400" b="1" dirty="0">
                <a:solidFill>
                  <a:srgbClr val="E6E6E6"/>
                </a:solidFill>
                <a:latin typeface="Segoe UI"/>
              </a:rPr>
              <a:t>18,785</a:t>
            </a:r>
          </a:p>
        </p:txBody>
      </p:sp>
      <p:sp>
        <p:nvSpPr>
          <p:cNvPr id="25" name="TextBox 24"/>
          <p:cNvSpPr txBox="1"/>
          <p:nvPr/>
        </p:nvSpPr>
        <p:spPr>
          <a:xfrm>
            <a:off x="5646656" y="1487294"/>
            <a:ext cx="3167705"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Unique visitors in GitHub</a:t>
            </a:r>
          </a:p>
          <a:p>
            <a:pPr algn="ctr" defTabSz="914367">
              <a:lnSpc>
                <a:spcPct val="90000"/>
              </a:lnSpc>
              <a:spcAft>
                <a:spcPts val="588"/>
              </a:spcAft>
            </a:pPr>
            <a:r>
              <a:rPr lang="en-US" sz="2400" b="1" dirty="0">
                <a:solidFill>
                  <a:srgbClr val="E6E6E6"/>
                </a:solidFill>
                <a:latin typeface="Segoe UI"/>
              </a:rPr>
              <a:t>1,046,686</a:t>
            </a:r>
            <a:endParaRPr lang="en-US" sz="1200" baseline="30000" dirty="0">
              <a:solidFill>
                <a:srgbClr val="E6E6E6"/>
              </a:solidFill>
              <a:latin typeface="Segoe UI"/>
            </a:endParaRPr>
          </a:p>
        </p:txBody>
      </p:sp>
      <p:sp>
        <p:nvSpPr>
          <p:cNvPr id="26" name="TextBox 25"/>
          <p:cNvSpPr txBox="1"/>
          <p:nvPr/>
        </p:nvSpPr>
        <p:spPr>
          <a:xfrm>
            <a:off x="9056161" y="1474443"/>
            <a:ext cx="2946835"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Views in GitHub</a:t>
            </a:r>
          </a:p>
          <a:p>
            <a:pPr algn="ctr" defTabSz="914367">
              <a:lnSpc>
                <a:spcPct val="90000"/>
              </a:lnSpc>
              <a:spcAft>
                <a:spcPts val="588"/>
              </a:spcAft>
            </a:pPr>
            <a:r>
              <a:rPr lang="en-US" sz="2400" b="1" dirty="0">
                <a:solidFill>
                  <a:srgbClr val="E6E6E6"/>
                </a:solidFill>
                <a:latin typeface="Segoe UI"/>
              </a:rPr>
              <a:t>5,150,970</a:t>
            </a:r>
            <a:endParaRPr lang="en-US" sz="1400" baseline="30000" dirty="0">
              <a:solidFill>
                <a:srgbClr val="E6E6E6"/>
              </a:solidFill>
              <a:latin typeface="Segoe UI"/>
            </a:endParaRPr>
          </a:p>
        </p:txBody>
      </p:sp>
      <p:pic>
        <p:nvPicPr>
          <p:cNvPr id="30" name="Picture 29">
            <a:extLst>
              <a:ext uri="{FF2B5EF4-FFF2-40B4-BE49-F238E27FC236}">
                <a16:creationId xmlns:a16="http://schemas.microsoft.com/office/drawing/2014/main" id="{E2718F2F-2BEB-4DB9-9680-C29BE0385E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89009" y="5817625"/>
            <a:ext cx="1347364" cy="679007"/>
          </a:xfrm>
          <a:prstGeom prst="rect">
            <a:avLst/>
          </a:prstGeom>
          <a:ln>
            <a:solidFill>
              <a:schemeClr val="bg1"/>
            </a:solidFill>
          </a:ln>
        </p:spPr>
      </p:pic>
      <p:sp>
        <p:nvSpPr>
          <p:cNvPr id="27" name="TextBox 26">
            <a:extLst>
              <a:ext uri="{FF2B5EF4-FFF2-40B4-BE49-F238E27FC236}">
                <a16:creationId xmlns:a16="http://schemas.microsoft.com/office/drawing/2014/main" id="{4C8B9AE7-B5C9-4C30-B8AE-39E011029351}"/>
              </a:ext>
            </a:extLst>
          </p:cNvPr>
          <p:cNvSpPr txBox="1"/>
          <p:nvPr/>
        </p:nvSpPr>
        <p:spPr>
          <a:xfrm>
            <a:off x="5768081" y="359011"/>
            <a:ext cx="3046280"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Watch time in YouTube</a:t>
            </a:r>
          </a:p>
          <a:p>
            <a:pPr algn="ctr" defTabSz="914367">
              <a:lnSpc>
                <a:spcPct val="90000"/>
              </a:lnSpc>
              <a:spcAft>
                <a:spcPts val="588"/>
              </a:spcAft>
            </a:pPr>
            <a:r>
              <a:rPr lang="en-US" sz="2400" b="1" dirty="0">
                <a:solidFill>
                  <a:srgbClr val="E6E6E6"/>
                </a:solidFill>
                <a:latin typeface="Segoe UI"/>
              </a:rPr>
              <a:t>2,007,981 minutes</a:t>
            </a:r>
          </a:p>
        </p:txBody>
      </p:sp>
      <p:pic>
        <p:nvPicPr>
          <p:cNvPr id="29" name="Picture 28">
            <a:extLst>
              <a:ext uri="{FF2B5EF4-FFF2-40B4-BE49-F238E27FC236}">
                <a16:creationId xmlns:a16="http://schemas.microsoft.com/office/drawing/2014/main" id="{A397916A-43D3-419B-9910-2B8492CA6AD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19376" y="2511787"/>
            <a:ext cx="2015940" cy="1254420"/>
          </a:xfrm>
          <a:prstGeom prst="rect">
            <a:avLst/>
          </a:prstGeom>
        </p:spPr>
      </p:pic>
      <p:sp>
        <p:nvSpPr>
          <p:cNvPr id="32" name="TextBox 31">
            <a:extLst>
              <a:ext uri="{FF2B5EF4-FFF2-40B4-BE49-F238E27FC236}">
                <a16:creationId xmlns:a16="http://schemas.microsoft.com/office/drawing/2014/main" id="{2ABC317B-4F88-40FF-BAA4-CD2B25688507}"/>
              </a:ext>
            </a:extLst>
          </p:cNvPr>
          <p:cNvSpPr txBox="1"/>
          <p:nvPr/>
        </p:nvSpPr>
        <p:spPr>
          <a:xfrm>
            <a:off x="5233488" y="2606499"/>
            <a:ext cx="3580873" cy="1252998"/>
          </a:xfrm>
          <a:prstGeom prst="rect">
            <a:avLst/>
          </a:prstGeom>
          <a:solidFill>
            <a:srgbClr val="0070C0"/>
          </a:solidFill>
          <a:ln>
            <a:solidFill>
              <a:schemeClr val="bg1"/>
            </a:solidFill>
          </a:ln>
        </p:spPr>
        <p:txBody>
          <a:bodyPr wrap="square" lIns="179285" tIns="143428" rIns="179285" bIns="143428" rtlCol="0">
            <a:spAutoFit/>
          </a:bodyPr>
          <a:lstStyle>
            <a:defPPr>
              <a:defRPr lang="en-US"/>
            </a:defPPr>
            <a:lvl1pPr algn="ctr">
              <a:lnSpc>
                <a:spcPct val="90000"/>
              </a:lnSpc>
              <a:spcAft>
                <a:spcPts val="600"/>
              </a:spcAft>
              <a:defRPr sz="2000">
                <a:solidFill>
                  <a:schemeClr val="bg1"/>
                </a:solidFill>
              </a:defRPr>
            </a:lvl1pPr>
          </a:lstStyle>
          <a:p>
            <a:pPr defTabSz="914367">
              <a:spcAft>
                <a:spcPts val="588"/>
              </a:spcAft>
            </a:pPr>
            <a:r>
              <a:rPr lang="en-US" dirty="0">
                <a:solidFill>
                  <a:srgbClr val="E6E6E6"/>
                </a:solidFill>
                <a:latin typeface="Segoe UI"/>
              </a:rPr>
              <a:t>Views in docs.microsoft.com </a:t>
            </a:r>
            <a:r>
              <a:rPr lang="en-US" sz="1800" dirty="0">
                <a:solidFill>
                  <a:srgbClr val="E6E6E6"/>
                </a:solidFill>
                <a:latin typeface="Segoe UI"/>
              </a:rPr>
              <a:t>(SharePoint Dev)</a:t>
            </a:r>
            <a:endParaRPr lang="en-US" dirty="0">
              <a:solidFill>
                <a:srgbClr val="E6E6E6"/>
              </a:solidFill>
              <a:latin typeface="Segoe UI"/>
            </a:endParaRPr>
          </a:p>
          <a:p>
            <a:pPr defTabSz="914367">
              <a:spcAft>
                <a:spcPts val="588"/>
              </a:spcAft>
            </a:pPr>
            <a:r>
              <a:rPr lang="en-US" sz="2400" b="1" dirty="0">
                <a:solidFill>
                  <a:srgbClr val="E6E6E6"/>
                </a:solidFill>
                <a:latin typeface="Segoe UI"/>
              </a:rPr>
              <a:t>10,162,130</a:t>
            </a:r>
          </a:p>
        </p:txBody>
      </p:sp>
      <p:pic>
        <p:nvPicPr>
          <p:cNvPr id="1026" name="Picture 2" descr="Image result for github lo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930480" y="2606499"/>
            <a:ext cx="1409470" cy="11716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29569" y="3863325"/>
            <a:ext cx="2673427" cy="1557697"/>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Most used capability</a:t>
            </a:r>
            <a:br>
              <a:rPr lang="en-US" sz="1568" dirty="0">
                <a:solidFill>
                  <a:srgbClr val="E6E6E6"/>
                </a:solidFill>
                <a:latin typeface="Segoe UI"/>
              </a:rPr>
            </a:br>
            <a:r>
              <a:rPr lang="en-US" sz="2400" b="1" dirty="0">
                <a:solidFill>
                  <a:srgbClr val="E6E6E6"/>
                </a:solidFill>
                <a:latin typeface="Segoe UI"/>
              </a:rPr>
              <a:t>Provisioning Engine</a:t>
            </a:r>
          </a:p>
          <a:p>
            <a:pPr algn="ctr" defTabSz="914367">
              <a:lnSpc>
                <a:spcPct val="90000"/>
              </a:lnSpc>
              <a:spcAft>
                <a:spcPts val="588"/>
              </a:spcAft>
            </a:pPr>
            <a:r>
              <a:rPr lang="en-US" dirty="0">
                <a:solidFill>
                  <a:srgbClr val="E6E6E6"/>
                </a:solidFill>
                <a:latin typeface="Segoe UI"/>
              </a:rPr>
              <a:t>(3220 tenants)</a:t>
            </a:r>
            <a:endParaRPr lang="fi-FI" sz="1200" dirty="0">
              <a:solidFill>
                <a:srgbClr val="E6E6E6"/>
              </a:solidFill>
              <a:latin typeface="Segoe UI"/>
            </a:endParaRPr>
          </a:p>
        </p:txBody>
      </p:sp>
      <p:sp>
        <p:nvSpPr>
          <p:cNvPr id="8" name="TextBox 7"/>
          <p:cNvSpPr txBox="1"/>
          <p:nvPr/>
        </p:nvSpPr>
        <p:spPr>
          <a:xfrm>
            <a:off x="7509031" y="5123492"/>
            <a:ext cx="2211601"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Http Requests</a:t>
            </a:r>
          </a:p>
          <a:p>
            <a:pPr algn="ctr" defTabSz="914367">
              <a:lnSpc>
                <a:spcPct val="90000"/>
              </a:lnSpc>
              <a:spcAft>
                <a:spcPts val="588"/>
              </a:spcAft>
            </a:pPr>
            <a:r>
              <a:rPr lang="en-US" sz="2400" b="1" dirty="0">
                <a:solidFill>
                  <a:srgbClr val="E6E6E6"/>
                </a:solidFill>
                <a:latin typeface="Segoe UI"/>
              </a:rPr>
              <a:t>130.4 Billion</a:t>
            </a:r>
            <a:endParaRPr lang="fi-FI" sz="2400" b="1" dirty="0">
              <a:solidFill>
                <a:srgbClr val="E6E6E6"/>
              </a:solidFill>
              <a:latin typeface="Segoe UI"/>
            </a:endParaRPr>
          </a:p>
        </p:txBody>
      </p:sp>
      <p:sp>
        <p:nvSpPr>
          <p:cNvPr id="10" name="TextBox 9">
            <a:extLst>
              <a:ext uri="{FF2B5EF4-FFF2-40B4-BE49-F238E27FC236}">
                <a16:creationId xmlns:a16="http://schemas.microsoft.com/office/drawing/2014/main" id="{BC9882B0-87C9-48E0-A844-B17DA348804F}"/>
              </a:ext>
            </a:extLst>
          </p:cNvPr>
          <p:cNvSpPr txBox="1"/>
          <p:nvPr/>
        </p:nvSpPr>
        <p:spPr>
          <a:xfrm>
            <a:off x="428598" y="2728402"/>
            <a:ext cx="4688771" cy="186820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2"/>
                </a:solidFill>
                <a:latin typeface="+mj-lt"/>
              </a:rPr>
              <a:t>High Level Statistics</a:t>
            </a:r>
          </a:p>
          <a:p>
            <a:pPr algn="ctr">
              <a:lnSpc>
                <a:spcPct val="90000"/>
              </a:lnSpc>
              <a:spcAft>
                <a:spcPts val="600"/>
              </a:spcAft>
            </a:pPr>
            <a:r>
              <a:rPr lang="en-US" sz="7200" dirty="0">
                <a:solidFill>
                  <a:schemeClr val="bg2"/>
                </a:solidFill>
                <a:latin typeface="+mj-lt"/>
              </a:rPr>
              <a:t>2018</a:t>
            </a:r>
          </a:p>
        </p:txBody>
      </p:sp>
      <p:grpSp>
        <p:nvGrpSpPr>
          <p:cNvPr id="11" name="Group 10">
            <a:extLst>
              <a:ext uri="{FF2B5EF4-FFF2-40B4-BE49-F238E27FC236}">
                <a16:creationId xmlns:a16="http://schemas.microsoft.com/office/drawing/2014/main" id="{D11CE41E-0EB8-44FA-B3EE-F1BC850EB744}"/>
              </a:ext>
            </a:extLst>
          </p:cNvPr>
          <p:cNvGrpSpPr/>
          <p:nvPr/>
        </p:nvGrpSpPr>
        <p:grpSpPr>
          <a:xfrm>
            <a:off x="4255375" y="533581"/>
            <a:ext cx="8593042" cy="3873978"/>
            <a:chOff x="4255375" y="533581"/>
            <a:chExt cx="8593042" cy="3873978"/>
          </a:xfrm>
        </p:grpSpPr>
        <p:sp>
          <p:nvSpPr>
            <p:cNvPr id="4" name="Rectangle: Rounded Corners 3">
              <a:extLst>
                <a:ext uri="{FF2B5EF4-FFF2-40B4-BE49-F238E27FC236}">
                  <a16:creationId xmlns:a16="http://schemas.microsoft.com/office/drawing/2014/main" id="{EF0E3A29-A81D-469D-AF2B-E80D73EDED7C}"/>
                </a:ext>
              </a:extLst>
            </p:cNvPr>
            <p:cNvSpPr/>
            <p:nvPr/>
          </p:nvSpPr>
          <p:spPr bwMode="auto">
            <a:xfrm>
              <a:off x="5289010" y="533581"/>
              <a:ext cx="6602820" cy="3873978"/>
            </a:xfrm>
            <a:prstGeom prst="roundRect">
              <a:avLst/>
            </a:prstGeom>
            <a:solidFill>
              <a:schemeClr val="bg2"/>
            </a:solidFill>
            <a:ln w="57150">
              <a:solidFill>
                <a:srgbClr val="C00000"/>
              </a:solidFill>
              <a:headEnd type="none" w="med" len="med"/>
              <a:tailEnd type="none" w="med" len="med"/>
            </a:ln>
            <a:effectLst>
              <a:outerShdw blurRad="165100" dist="317500" dir="7800000" sx="102000" sy="102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921D0FCB-4E41-4204-B84F-201EF8C4D22E}"/>
                </a:ext>
              </a:extLst>
            </p:cNvPr>
            <p:cNvGrpSpPr/>
            <p:nvPr/>
          </p:nvGrpSpPr>
          <p:grpSpPr>
            <a:xfrm>
              <a:off x="4255375" y="533581"/>
              <a:ext cx="8593042" cy="3535159"/>
              <a:chOff x="6226174" y="2090347"/>
              <a:chExt cx="5407291" cy="3535159"/>
            </a:xfrm>
          </p:grpSpPr>
          <p:sp>
            <p:nvSpPr>
              <p:cNvPr id="22" name="TextBox 21">
                <a:extLst>
                  <a:ext uri="{FF2B5EF4-FFF2-40B4-BE49-F238E27FC236}">
                    <a16:creationId xmlns:a16="http://schemas.microsoft.com/office/drawing/2014/main" id="{BA042CCA-98D3-4BE3-824F-AC6D27601ECC}"/>
                  </a:ext>
                </a:extLst>
              </p:cNvPr>
              <p:cNvSpPr txBox="1"/>
              <p:nvPr/>
            </p:nvSpPr>
            <p:spPr>
              <a:xfrm>
                <a:off x="6239395" y="2090347"/>
                <a:ext cx="5394070" cy="3051605"/>
              </a:xfrm>
              <a:prstGeom prst="rect">
                <a:avLst/>
              </a:prstGeom>
              <a:noFill/>
            </p:spPr>
            <p:txBody>
              <a:bodyPr wrap="square" lIns="182880" tIns="146304" rIns="182880" bIns="146304" rtlCol="0">
                <a:spAutoFit/>
              </a:bodyPr>
              <a:lstStyle/>
              <a:p>
                <a:pPr algn="ctr">
                  <a:lnSpc>
                    <a:spcPct val="90000"/>
                  </a:lnSpc>
                </a:pPr>
                <a:r>
                  <a:rPr lang="en-US" sz="19900" dirty="0">
                    <a:solidFill>
                      <a:srgbClr val="C00000"/>
                    </a:solidFill>
                    <a:latin typeface="+mj-lt"/>
                  </a:rPr>
                  <a:t>4,135</a:t>
                </a:r>
              </a:p>
            </p:txBody>
          </p:sp>
          <p:sp>
            <p:nvSpPr>
              <p:cNvPr id="23" name="TextBox 22">
                <a:extLst>
                  <a:ext uri="{FF2B5EF4-FFF2-40B4-BE49-F238E27FC236}">
                    <a16:creationId xmlns:a16="http://schemas.microsoft.com/office/drawing/2014/main" id="{CDA7C16C-EE83-40DD-8992-8324BF1A25EE}"/>
                  </a:ext>
                </a:extLst>
              </p:cNvPr>
              <p:cNvSpPr txBox="1"/>
              <p:nvPr/>
            </p:nvSpPr>
            <p:spPr>
              <a:xfrm>
                <a:off x="6226174" y="4499044"/>
                <a:ext cx="5394070" cy="1126462"/>
              </a:xfrm>
              <a:prstGeom prst="rect">
                <a:avLst/>
              </a:prstGeom>
              <a:noFill/>
            </p:spPr>
            <p:txBody>
              <a:bodyPr wrap="square" lIns="182880" tIns="146304" rIns="182880" bIns="146304" rtlCol="0">
                <a:spAutoFit/>
              </a:bodyPr>
              <a:lstStyle/>
              <a:p>
                <a:pPr algn="ctr">
                  <a:lnSpc>
                    <a:spcPct val="90000"/>
                  </a:lnSpc>
                </a:pPr>
                <a:r>
                  <a:rPr lang="en-US" sz="6000" spc="-300" dirty="0">
                    <a:gradFill>
                      <a:gsLst>
                        <a:gs pos="2917">
                          <a:schemeClr val="tx1"/>
                        </a:gs>
                        <a:gs pos="30000">
                          <a:schemeClr val="tx1"/>
                        </a:gs>
                      </a:gsLst>
                      <a:lin ang="5400000" scaled="0"/>
                    </a:gradFill>
                    <a:latin typeface="+mj-lt"/>
                  </a:rPr>
                  <a:t>Requests a Second</a:t>
                </a:r>
              </a:p>
            </p:txBody>
          </p:sp>
        </p:grpSp>
      </p:grpSp>
      <p:sp>
        <p:nvSpPr>
          <p:cNvPr id="31" name="TextBox 30">
            <a:extLst>
              <a:ext uri="{FF2B5EF4-FFF2-40B4-BE49-F238E27FC236}">
                <a16:creationId xmlns:a16="http://schemas.microsoft.com/office/drawing/2014/main" id="{9B457340-F5F8-4905-9982-A8C81C6E8D34}"/>
              </a:ext>
            </a:extLst>
          </p:cNvPr>
          <p:cNvSpPr txBox="1"/>
          <p:nvPr/>
        </p:nvSpPr>
        <p:spPr>
          <a:xfrm>
            <a:off x="7509031" y="5118901"/>
            <a:ext cx="2211601" cy="975999"/>
          </a:xfrm>
          <a:prstGeom prst="rect">
            <a:avLst/>
          </a:prstGeom>
          <a:solidFill>
            <a:schemeClr val="bg2"/>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0070C0"/>
                </a:solidFill>
                <a:latin typeface="Segoe UI"/>
              </a:rPr>
              <a:t>Http Requests</a:t>
            </a:r>
          </a:p>
          <a:p>
            <a:pPr algn="ctr" defTabSz="914367">
              <a:lnSpc>
                <a:spcPct val="90000"/>
              </a:lnSpc>
              <a:spcAft>
                <a:spcPts val="588"/>
              </a:spcAft>
            </a:pPr>
            <a:r>
              <a:rPr lang="en-US" sz="2400" b="1" dirty="0">
                <a:solidFill>
                  <a:srgbClr val="0070C0"/>
                </a:solidFill>
                <a:latin typeface="Segoe UI"/>
              </a:rPr>
              <a:t>130.4 Billion</a:t>
            </a:r>
            <a:endParaRPr lang="fi-FI" sz="2400" b="1" dirty="0">
              <a:solidFill>
                <a:srgbClr val="0070C0"/>
              </a:solidFill>
              <a:latin typeface="Segoe UI"/>
            </a:endParaRPr>
          </a:p>
        </p:txBody>
      </p:sp>
      <p:cxnSp>
        <p:nvCxnSpPr>
          <p:cNvPr id="33" name="Connector: Elbow 32">
            <a:extLst>
              <a:ext uri="{FF2B5EF4-FFF2-40B4-BE49-F238E27FC236}">
                <a16:creationId xmlns:a16="http://schemas.microsoft.com/office/drawing/2014/main" id="{BCF1015A-A0E4-405B-8F21-B14E45659EFC}"/>
              </a:ext>
            </a:extLst>
          </p:cNvPr>
          <p:cNvCxnSpPr>
            <a:cxnSpLocks/>
          </p:cNvCxnSpPr>
          <p:nvPr/>
        </p:nvCxnSpPr>
        <p:spPr>
          <a:xfrm rot="10800000">
            <a:off x="6217921" y="4469873"/>
            <a:ext cx="1303303" cy="1090105"/>
          </a:xfrm>
          <a:prstGeom prst="bentConnector3">
            <a:avLst>
              <a:gd name="adj1" fmla="val 99580"/>
            </a:avLst>
          </a:prstGeom>
          <a:ln w="1428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11BFC53C-6E66-46AA-A7E4-54D7985780E2}"/>
              </a:ext>
            </a:extLst>
          </p:cNvPr>
          <p:cNvCxnSpPr>
            <a:cxnSpLocks/>
          </p:cNvCxnSpPr>
          <p:nvPr/>
        </p:nvCxnSpPr>
        <p:spPr>
          <a:xfrm rot="10800000" flipH="1">
            <a:off x="9720632" y="4456304"/>
            <a:ext cx="1303303" cy="1090105"/>
          </a:xfrm>
          <a:prstGeom prst="bentConnector3">
            <a:avLst>
              <a:gd name="adj1" fmla="val 99580"/>
            </a:avLst>
          </a:prstGeom>
          <a:ln w="14287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940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down)">
                                      <p:cBhvr>
                                        <p:cTn id="33" dur="500"/>
                                        <p:tgtEl>
                                          <p:spTgt spid="33"/>
                                        </p:tgtEl>
                                      </p:cBhvr>
                                    </p:animEffect>
                                  </p:childTnLst>
                                </p:cTn>
                              </p:par>
                              <p:par>
                                <p:cTn id="34" presetID="22" presetClass="entr" presetSubtype="4"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down)">
                                      <p:cBhvr>
                                        <p:cTn id="36" dur="500"/>
                                        <p:tgtEl>
                                          <p:spTgt spid="34"/>
                                        </p:tgtEl>
                                      </p:cBhvr>
                                    </p:animEffect>
                                  </p:childTnLst>
                                </p:cTn>
                              </p:par>
                            </p:childTnLst>
                          </p:cTn>
                        </p:par>
                        <p:par>
                          <p:cTn id="37" fill="hold">
                            <p:stCondLst>
                              <p:cond delay="1000"/>
                            </p:stCondLst>
                            <p:childTnLst>
                              <p:par>
                                <p:cTn id="38" presetID="22" presetClass="entr" presetSubtype="4"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32" grpId="0" animBg="1"/>
      <p:bldP spid="9" grpId="0" animBg="1"/>
      <p:bldP spid="8" grpId="0" animBg="1"/>
      <p:bldP spid="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10;&#10;Description generated with very high confidence">
            <a:extLst>
              <a:ext uri="{FF2B5EF4-FFF2-40B4-BE49-F238E27FC236}">
                <a16:creationId xmlns:a16="http://schemas.microsoft.com/office/drawing/2014/main" id="{B5F3EBAF-1BF2-4913-AFA8-BDBC08324B0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715403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18" name="Picture 17" descr="A person wearing glasses and smiling at the camera&#10;&#10;Description generated with very high confidence">
            <a:extLst>
              <a:ext uri="{FF2B5EF4-FFF2-40B4-BE49-F238E27FC236}">
                <a16:creationId xmlns:a16="http://schemas.microsoft.com/office/drawing/2014/main" id="{54126558-717E-461D-A1D1-A042EF6D3E7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301424" y="68294"/>
            <a:ext cx="1554480" cy="1554480"/>
          </a:xfrm>
          <a:prstGeom prst="ellipse">
            <a:avLst/>
          </a:prstGeom>
          <a:ln>
            <a:noFill/>
          </a:ln>
          <a:effectLst/>
        </p:spPr>
      </p:pic>
      <p:pic>
        <p:nvPicPr>
          <p:cNvPr id="1026" name="Picture 2" descr="Stefan Bauer">
            <a:extLst>
              <a:ext uri="{FF2B5EF4-FFF2-40B4-BE49-F238E27FC236}">
                <a16:creationId xmlns:a16="http://schemas.microsoft.com/office/drawing/2014/main" id="{6F174976-A635-4048-9EE0-74D2D182E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606" y="68294"/>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2" name="Picture 8" descr="Radi Atanassov">
            <a:extLst>
              <a:ext uri="{FF2B5EF4-FFF2-40B4-BE49-F238E27FC236}">
                <a16:creationId xmlns:a16="http://schemas.microsoft.com/office/drawing/2014/main" id="{16E73A99-F96B-4425-8B3E-CF34563FC7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35926" y="68294"/>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4" name="Picture 10" descr="Paolo Pialorsi">
            <a:extLst>
              <a:ext uri="{FF2B5EF4-FFF2-40B4-BE49-F238E27FC236}">
                <a16:creationId xmlns:a16="http://schemas.microsoft.com/office/drawing/2014/main" id="{35D4C86B-4154-46B2-A588-3CDC44BBBD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763" y="4658683"/>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40" name="Picture 16" descr="Elio Struyf">
            <a:extLst>
              <a:ext uri="{FF2B5EF4-FFF2-40B4-BE49-F238E27FC236}">
                <a16:creationId xmlns:a16="http://schemas.microsoft.com/office/drawing/2014/main" id="{C89EECF2-511A-48AE-ACCE-A217E69AD1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318714" y="4658683"/>
            <a:ext cx="1554217"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0C72E6C-E39E-44BA-B6F4-988456027707}"/>
              </a:ext>
            </a:extLst>
          </p:cNvPr>
          <p:cNvPicPr>
            <a:picLocks noChangeAspect="1"/>
          </p:cNvPicPr>
          <p:nvPr/>
        </p:nvPicPr>
        <p:blipFill rotWithShape="1">
          <a:blip r:embed="rId7"/>
          <a:srcRect l="-1" t="-1" r="1770" b="1770"/>
          <a:stretch/>
        </p:blipFill>
        <p:spPr>
          <a:xfrm>
            <a:off x="2810902" y="4658683"/>
            <a:ext cx="1554480" cy="1554480"/>
          </a:xfrm>
          <a:prstGeom prst="ellipse">
            <a:avLst/>
          </a:prstGeom>
          <a:ln>
            <a:noFill/>
          </a:ln>
          <a:effectLst/>
        </p:spPr>
      </p:pic>
      <p:pic>
        <p:nvPicPr>
          <p:cNvPr id="1028" name="Picture 4" descr="Andrew Connell">
            <a:extLst>
              <a:ext uri="{FF2B5EF4-FFF2-40B4-BE49-F238E27FC236}">
                <a16:creationId xmlns:a16="http://schemas.microsoft.com/office/drawing/2014/main" id="{886313CD-B208-45B5-96C5-0EBA62580D0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34"/>
          <a:stretch/>
        </p:blipFill>
        <p:spPr bwMode="auto">
          <a:xfrm>
            <a:off x="5347935" y="68294"/>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9613C769-8DC5-4546-A2F3-18216CFC8974}"/>
              </a:ext>
            </a:extLst>
          </p:cNvPr>
          <p:cNvSpPr txBox="1"/>
          <p:nvPr/>
        </p:nvSpPr>
        <p:spPr>
          <a:xfrm>
            <a:off x="2560396" y="1580704"/>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Stefan Bauer</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StfBauer</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50" name="Group 49">
            <a:extLst>
              <a:ext uri="{FF2B5EF4-FFF2-40B4-BE49-F238E27FC236}">
                <a16:creationId xmlns:a16="http://schemas.microsoft.com/office/drawing/2014/main" id="{CBB90DAE-3CB4-4A5B-8ACA-E1D345D6AC9F}"/>
              </a:ext>
            </a:extLst>
          </p:cNvPr>
          <p:cNvGrpSpPr/>
          <p:nvPr/>
        </p:nvGrpSpPr>
        <p:grpSpPr>
          <a:xfrm>
            <a:off x="3208911" y="1980813"/>
            <a:ext cx="823870" cy="246221"/>
            <a:chOff x="5703136" y="1980813"/>
            <a:chExt cx="823870" cy="246221"/>
          </a:xfrm>
        </p:grpSpPr>
        <p:pic>
          <p:nvPicPr>
            <p:cNvPr id="1052" name="Picture 28" descr="Flag of Austria">
              <a:extLst>
                <a:ext uri="{FF2B5EF4-FFF2-40B4-BE49-F238E27FC236}">
                  <a16:creationId xmlns:a16="http://schemas.microsoft.com/office/drawing/2014/main" id="{A156B06E-9AEC-4F44-8AE4-6889B412EA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6286" y="2041047"/>
              <a:ext cx="182880" cy="12202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457D94C2-03AD-4CF2-BA04-26B095427028}"/>
                </a:ext>
              </a:extLst>
            </p:cNvPr>
            <p:cNvSpPr txBox="1"/>
            <p:nvPr/>
          </p:nvSpPr>
          <p:spPr>
            <a:xfrm>
              <a:off x="5952303" y="1980813"/>
              <a:ext cx="574703"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Austria</a:t>
              </a:r>
              <a:endParaRPr lang="en-US" sz="800" dirty="0">
                <a:solidFill>
                  <a:schemeClr val="bg1"/>
                </a:soli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F18C2C96-1A6C-4FD0-957E-106F4E300F24}"/>
                </a:ext>
              </a:extLst>
            </p:cNvPr>
            <p:cNvSpPr/>
            <p:nvPr/>
          </p:nvSpPr>
          <p:spPr>
            <a:xfrm>
              <a:off x="5703136" y="2087178"/>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person wearing a striped shirt and smiling at the camera&#10;&#10;Description generated with very high confidence">
            <a:extLst>
              <a:ext uri="{FF2B5EF4-FFF2-40B4-BE49-F238E27FC236}">
                <a16:creationId xmlns:a16="http://schemas.microsoft.com/office/drawing/2014/main" id="{00CE2CBE-7D1D-412F-9533-26E0F3488C31}"/>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0313807" y="2346581"/>
            <a:ext cx="1554098" cy="1554480"/>
          </a:xfrm>
          <a:prstGeom prst="ellipse">
            <a:avLst/>
          </a:prstGeom>
          <a:ln>
            <a:noFill/>
          </a:ln>
          <a:effectLst/>
        </p:spPr>
      </p:pic>
      <p:pic>
        <p:nvPicPr>
          <p:cNvPr id="20" name="Picture 19" descr="A person smiling for the camera&#10;&#10;Description generated with very high confidence">
            <a:extLst>
              <a:ext uri="{FF2B5EF4-FFF2-40B4-BE49-F238E27FC236}">
                <a16:creationId xmlns:a16="http://schemas.microsoft.com/office/drawing/2014/main" id="{252FD7E3-DBD8-477C-B13B-AB22C2C92B4D}"/>
              </a:ext>
            </a:extLst>
          </p:cNvPr>
          <p:cNvPicPr>
            <a:picLocks noChangeAspect="1"/>
          </p:cNvPicPr>
          <p:nvPr/>
        </p:nvPicPr>
        <p:blipFill rotWithShape="1">
          <a:blip r:embed="rId11">
            <a:extLst>
              <a:ext uri="{28A0092B-C50C-407E-A947-70E740481C1C}">
                <a14:useLocalDpi xmlns:a14="http://schemas.microsoft.com/office/drawing/2010/main" val="0"/>
              </a:ext>
            </a:extLst>
          </a:blip>
          <a:srcRect t="-571"/>
          <a:stretch/>
        </p:blipFill>
        <p:spPr>
          <a:xfrm>
            <a:off x="5317816" y="2346581"/>
            <a:ext cx="1556012" cy="1554480"/>
          </a:xfrm>
          <a:prstGeom prst="ellipse">
            <a:avLst/>
          </a:prstGeom>
          <a:ln>
            <a:noFill/>
          </a:ln>
          <a:effectLst/>
        </p:spPr>
      </p:pic>
      <p:pic>
        <p:nvPicPr>
          <p:cNvPr id="1036" name="Picture 12" descr="Bert Jansen">
            <a:extLst>
              <a:ext uri="{FF2B5EF4-FFF2-40B4-BE49-F238E27FC236}">
                <a16:creationId xmlns:a16="http://schemas.microsoft.com/office/drawing/2014/main" id="{E2F6B614-6E82-4E1C-B340-208034A435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763" y="2346581"/>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8" name="Picture 14" descr="Vesa Juvonen">
            <a:extLst>
              <a:ext uri="{FF2B5EF4-FFF2-40B4-BE49-F238E27FC236}">
                <a16:creationId xmlns:a16="http://schemas.microsoft.com/office/drawing/2014/main" id="{7C55CE9B-26D8-4C15-A4AA-D3EDCC5DA6C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2810902" y="2346581"/>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0" name="Picture 6" descr="Andrew Koltyakov">
            <a:extLst>
              <a:ext uri="{FF2B5EF4-FFF2-40B4-BE49-F238E27FC236}">
                <a16:creationId xmlns:a16="http://schemas.microsoft.com/office/drawing/2014/main" id="{90BBE97C-1875-472D-B0E5-CC6C7F1A704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7822911" y="2346581"/>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41FC0016-A707-4307-84D2-2A9D51818503}"/>
              </a:ext>
            </a:extLst>
          </p:cNvPr>
          <p:cNvSpPr txBox="1"/>
          <p:nvPr/>
        </p:nvSpPr>
        <p:spPr>
          <a:xfrm>
            <a:off x="5035372" y="3882142"/>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Chris Kent</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theChrisKent</a:t>
            </a:r>
            <a:endParaRPr lang="en-US" sz="1050" dirty="0">
              <a:solidFill>
                <a:schemeClr val="bg1"/>
              </a:solidFill>
              <a:latin typeface="Segoe UI" panose="020B0502040204020203" pitchFamily="34" charset="0"/>
              <a:cs typeface="Segoe UI" panose="020B0502040204020203" pitchFamily="34" charset="0"/>
            </a:endParaRPr>
          </a:p>
        </p:txBody>
      </p:sp>
      <p:pic>
        <p:nvPicPr>
          <p:cNvPr id="1044" name="Picture 20" descr="https://avatars1.githubusercontent.com/u/51104?s=400&amp;v=4">
            <a:extLst>
              <a:ext uri="{FF2B5EF4-FFF2-40B4-BE49-F238E27FC236}">
                <a16:creationId xmlns:a16="http://schemas.microsoft.com/office/drawing/2014/main" id="{80274049-51AC-4862-8FBE-99C75E83D0A3}"/>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7823078" y="4658683"/>
            <a:ext cx="1554147" cy="1554480"/>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0518707C-0E7C-46BC-9F64-9D879EAAD571}"/>
              </a:ext>
            </a:extLst>
          </p:cNvPr>
          <p:cNvSpPr txBox="1"/>
          <p:nvPr/>
        </p:nvSpPr>
        <p:spPr>
          <a:xfrm>
            <a:off x="5035372" y="6195197"/>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Elio </a:t>
            </a:r>
            <a:r>
              <a:rPr lang="en-US" sz="1400" b="1" dirty="0" err="1">
                <a:solidFill>
                  <a:schemeClr val="bg1"/>
                </a:solidFill>
                <a:latin typeface="Segoe UI" panose="020B0502040204020203" pitchFamily="34" charset="0"/>
                <a:cs typeface="Segoe UI" panose="020B0502040204020203" pitchFamily="34" charset="0"/>
              </a:rPr>
              <a:t>Struyf</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eliostruyf</a:t>
            </a:r>
            <a:endParaRPr lang="en-US" sz="1050" dirty="0">
              <a:solidFill>
                <a:schemeClr val="bg1"/>
              </a:solidFill>
              <a:latin typeface="Segoe UI" panose="020B0502040204020203" pitchFamily="34" charset="0"/>
              <a:cs typeface="Segoe UI" panose="020B0502040204020203" pitchFamily="34" charset="0"/>
            </a:endParaRPr>
          </a:p>
        </p:txBody>
      </p:sp>
      <p:sp>
        <p:nvSpPr>
          <p:cNvPr id="84" name="TextBox 83">
            <a:extLst>
              <a:ext uri="{FF2B5EF4-FFF2-40B4-BE49-F238E27FC236}">
                <a16:creationId xmlns:a16="http://schemas.microsoft.com/office/drawing/2014/main" id="{DC25AEFB-0F27-48DE-B89B-B02E8E1A9ADB}"/>
              </a:ext>
            </a:extLst>
          </p:cNvPr>
          <p:cNvSpPr txBox="1"/>
          <p:nvPr/>
        </p:nvSpPr>
        <p:spPr>
          <a:xfrm>
            <a:off x="52716" y="1580704"/>
            <a:ext cx="2120900" cy="469359"/>
          </a:xfrm>
          <a:prstGeom prst="rect">
            <a:avLst/>
          </a:prstGeom>
          <a:noFill/>
        </p:spPr>
        <p:txBody>
          <a:bodyPr wrap="square" rtlCol="0">
            <a:spAutoFit/>
          </a:bodyPr>
          <a:lstStyle/>
          <a:p>
            <a:pPr algn="ctr"/>
            <a:r>
              <a:rPr lang="en-US" sz="1400" b="1" dirty="0" err="1">
                <a:solidFill>
                  <a:schemeClr val="bg1"/>
                </a:solidFill>
                <a:latin typeface="Segoe UI" panose="020B0502040204020203" pitchFamily="34" charset="0"/>
                <a:cs typeface="Segoe UI" panose="020B0502040204020203" pitchFamily="34" charset="0"/>
              </a:rPr>
              <a:t>Radi</a:t>
            </a:r>
            <a:r>
              <a:rPr lang="en-US" sz="1400" b="1" dirty="0">
                <a:solidFill>
                  <a:schemeClr val="bg1"/>
                </a:solidFill>
                <a:latin typeface="Segoe UI" panose="020B0502040204020203" pitchFamily="34" charset="0"/>
                <a:cs typeface="Segoe UI" panose="020B0502040204020203" pitchFamily="34" charset="0"/>
              </a:rPr>
              <a:t> </a:t>
            </a:r>
            <a:r>
              <a:rPr lang="en-US" sz="1400" b="1" dirty="0" err="1">
                <a:solidFill>
                  <a:schemeClr val="bg1"/>
                </a:solidFill>
                <a:latin typeface="Segoe UI" panose="020B0502040204020203" pitchFamily="34" charset="0"/>
                <a:cs typeface="Segoe UI" panose="020B0502040204020203" pitchFamily="34" charset="0"/>
              </a:rPr>
              <a:t>Atanassov</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RadiAtanassov</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BB335856-EBF9-4DBD-B63E-9381FE5F3973}"/>
              </a:ext>
            </a:extLst>
          </p:cNvPr>
          <p:cNvGrpSpPr/>
          <p:nvPr/>
        </p:nvGrpSpPr>
        <p:grpSpPr>
          <a:xfrm>
            <a:off x="617584" y="1980813"/>
            <a:ext cx="991165" cy="246221"/>
            <a:chOff x="3131480" y="1980813"/>
            <a:chExt cx="991165" cy="246221"/>
          </a:xfrm>
        </p:grpSpPr>
        <p:pic>
          <p:nvPicPr>
            <p:cNvPr id="1050" name="Picture 26" descr="Flag of Australia">
              <a:extLst>
                <a:ext uri="{FF2B5EF4-FFF2-40B4-BE49-F238E27FC236}">
                  <a16:creationId xmlns:a16="http://schemas.microsoft.com/office/drawing/2014/main" id="{36AE0EB7-B4C0-49E6-B6AF-75B71D9B8D3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22920" y="2041108"/>
              <a:ext cx="251259" cy="125630"/>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F176560A-F59B-4188-A6CD-08F8C3EED5F1}"/>
                </a:ext>
              </a:extLst>
            </p:cNvPr>
            <p:cNvSpPr txBox="1"/>
            <p:nvPr/>
          </p:nvSpPr>
          <p:spPr>
            <a:xfrm>
              <a:off x="3444623" y="1980813"/>
              <a:ext cx="678022"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Australia</a:t>
              </a:r>
              <a:endParaRPr lang="en-US" sz="800" dirty="0">
                <a:solidFill>
                  <a:schemeClr val="bg1"/>
                </a:solidFill>
                <a:latin typeface="Segoe UI" panose="020B0502040204020203"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AAC7B4CD-BFA6-4130-8E73-BB5E959B724E}"/>
                </a:ext>
              </a:extLst>
            </p:cNvPr>
            <p:cNvSpPr/>
            <p:nvPr/>
          </p:nvSpPr>
          <p:spPr>
            <a:xfrm>
              <a:off x="3131480" y="2085210"/>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TextBox 89">
            <a:extLst>
              <a:ext uri="{FF2B5EF4-FFF2-40B4-BE49-F238E27FC236}">
                <a16:creationId xmlns:a16="http://schemas.microsoft.com/office/drawing/2014/main" id="{336FC164-A23C-4CEC-8F28-3A7A29663586}"/>
              </a:ext>
            </a:extLst>
          </p:cNvPr>
          <p:cNvSpPr txBox="1"/>
          <p:nvPr/>
        </p:nvSpPr>
        <p:spPr>
          <a:xfrm>
            <a:off x="5064725" y="1580704"/>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Andrew Connell</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andrewconnell</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51" name="Group 50">
            <a:extLst>
              <a:ext uri="{FF2B5EF4-FFF2-40B4-BE49-F238E27FC236}">
                <a16:creationId xmlns:a16="http://schemas.microsoft.com/office/drawing/2014/main" id="{019A1286-92D9-45AC-9FD8-374AEE54D475}"/>
              </a:ext>
            </a:extLst>
          </p:cNvPr>
          <p:cNvGrpSpPr/>
          <p:nvPr/>
        </p:nvGrpSpPr>
        <p:grpSpPr>
          <a:xfrm>
            <a:off x="5755198" y="1980813"/>
            <a:ext cx="739955" cy="246221"/>
            <a:chOff x="8149350" y="1980813"/>
            <a:chExt cx="739955" cy="246221"/>
          </a:xfrm>
        </p:grpSpPr>
        <p:pic>
          <p:nvPicPr>
            <p:cNvPr id="1054" name="Picture 30" descr="Flag of United States">
              <a:extLst>
                <a:ext uri="{FF2B5EF4-FFF2-40B4-BE49-F238E27FC236}">
                  <a16:creationId xmlns:a16="http://schemas.microsoft.com/office/drawing/2014/main" id="{D9ADE8F2-0AAB-4A4D-A412-B2831058E5E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40790" y="2039659"/>
              <a:ext cx="244415" cy="128529"/>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5B47EAB9-A7ED-4D44-9C93-A1AF99C9F54A}"/>
                </a:ext>
              </a:extLst>
            </p:cNvPr>
            <p:cNvSpPr txBox="1"/>
            <p:nvPr/>
          </p:nvSpPr>
          <p:spPr>
            <a:xfrm>
              <a:off x="8456632" y="1980813"/>
              <a:ext cx="432673"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USA</a:t>
              </a:r>
              <a:endParaRPr lang="en-US" sz="800" dirty="0">
                <a:solidFill>
                  <a:schemeClr val="bg1"/>
                </a:solidFill>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4D7B7F36-4591-43C8-BFD3-DDEABBABBB66}"/>
                </a:ext>
              </a:extLst>
            </p:cNvPr>
            <p:cNvSpPr/>
            <p:nvPr/>
          </p:nvSpPr>
          <p:spPr>
            <a:xfrm>
              <a:off x="8149350" y="2085210"/>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A0AFC605-9E37-4D77-8AD0-8C79568A6566}"/>
              </a:ext>
            </a:extLst>
          </p:cNvPr>
          <p:cNvSpPr txBox="1"/>
          <p:nvPr/>
        </p:nvSpPr>
        <p:spPr>
          <a:xfrm>
            <a:off x="10018214" y="1580704"/>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Erwin van </a:t>
            </a:r>
            <a:r>
              <a:rPr lang="en-US" sz="1400" b="1" dirty="0" err="1">
                <a:solidFill>
                  <a:schemeClr val="bg1"/>
                </a:solidFill>
                <a:latin typeface="Segoe UI" panose="020B0502040204020203" pitchFamily="34" charset="0"/>
                <a:cs typeface="Segoe UI" panose="020B0502040204020203" pitchFamily="34" charset="0"/>
              </a:rPr>
              <a:t>Hunen</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erwinvanhunen</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52" name="Group 51">
            <a:extLst>
              <a:ext uri="{FF2B5EF4-FFF2-40B4-BE49-F238E27FC236}">
                <a16:creationId xmlns:a16="http://schemas.microsoft.com/office/drawing/2014/main" id="{696C4C7D-00FF-45DD-86EC-1EA7FB7A5974}"/>
              </a:ext>
            </a:extLst>
          </p:cNvPr>
          <p:cNvGrpSpPr/>
          <p:nvPr/>
        </p:nvGrpSpPr>
        <p:grpSpPr>
          <a:xfrm>
            <a:off x="10632978" y="1980813"/>
            <a:ext cx="891372" cy="246221"/>
            <a:chOff x="10681503" y="1980813"/>
            <a:chExt cx="891372" cy="246221"/>
          </a:xfrm>
        </p:grpSpPr>
        <p:pic>
          <p:nvPicPr>
            <p:cNvPr id="1056" name="Picture 32" descr="Flag of Sweden">
              <a:extLst>
                <a:ext uri="{FF2B5EF4-FFF2-40B4-BE49-F238E27FC236}">
                  <a16:creationId xmlns:a16="http://schemas.microsoft.com/office/drawing/2014/main" id="{EBCBA092-8CC0-400D-931F-5ABB3321650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72594" y="2039915"/>
              <a:ext cx="204542" cy="128016"/>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86301E6F-B22F-4E77-A45A-DEA8EEA8EC21}"/>
                </a:ext>
              </a:extLst>
            </p:cNvPr>
            <p:cNvSpPr txBox="1"/>
            <p:nvPr/>
          </p:nvSpPr>
          <p:spPr>
            <a:xfrm>
              <a:off x="10947337" y="1980813"/>
              <a:ext cx="625538"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Sweden</a:t>
              </a:r>
              <a:endParaRPr lang="en-US" sz="800" dirty="0">
                <a:solidFill>
                  <a:schemeClr val="bg1"/>
                </a:solidFill>
                <a:latin typeface="Segoe UI" panose="020B0502040204020203" pitchFamily="34" charset="0"/>
                <a:cs typeface="Segoe UI" panose="020B0502040204020203" pitchFamily="34" charset="0"/>
              </a:endParaRPr>
            </a:p>
          </p:txBody>
        </p:sp>
        <p:sp>
          <p:nvSpPr>
            <p:cNvPr id="100" name="Rectangle 99">
              <a:extLst>
                <a:ext uri="{FF2B5EF4-FFF2-40B4-BE49-F238E27FC236}">
                  <a16:creationId xmlns:a16="http://schemas.microsoft.com/office/drawing/2014/main" id="{1DD0CC7E-3EBD-4471-9883-0842B8A5EB28}"/>
                </a:ext>
              </a:extLst>
            </p:cNvPr>
            <p:cNvSpPr/>
            <p:nvPr/>
          </p:nvSpPr>
          <p:spPr>
            <a:xfrm>
              <a:off x="10681503" y="2087178"/>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extBox 101">
            <a:extLst>
              <a:ext uri="{FF2B5EF4-FFF2-40B4-BE49-F238E27FC236}">
                <a16:creationId xmlns:a16="http://schemas.microsoft.com/office/drawing/2014/main" id="{2E56CB68-6F47-4CA9-8E9E-723C3FAA2CC5}"/>
              </a:ext>
            </a:extLst>
          </p:cNvPr>
          <p:cNvSpPr txBox="1"/>
          <p:nvPr/>
        </p:nvSpPr>
        <p:spPr>
          <a:xfrm>
            <a:off x="7539701" y="3882142"/>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Andrew </a:t>
            </a:r>
            <a:r>
              <a:rPr lang="en-US" sz="1400" b="1" dirty="0" err="1">
                <a:solidFill>
                  <a:schemeClr val="bg1"/>
                </a:solidFill>
                <a:latin typeface="Segoe UI" panose="020B0502040204020203" pitchFamily="34" charset="0"/>
                <a:cs typeface="Segoe UI" panose="020B0502040204020203" pitchFamily="34" charset="0"/>
              </a:rPr>
              <a:t>Koltyakov</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AndrewKoltyakov</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103" name="Group 102">
            <a:extLst>
              <a:ext uri="{FF2B5EF4-FFF2-40B4-BE49-F238E27FC236}">
                <a16:creationId xmlns:a16="http://schemas.microsoft.com/office/drawing/2014/main" id="{BDDFEE29-577D-4CB9-985B-EC3D8971E8CE}"/>
              </a:ext>
            </a:extLst>
          </p:cNvPr>
          <p:cNvGrpSpPr/>
          <p:nvPr/>
        </p:nvGrpSpPr>
        <p:grpSpPr>
          <a:xfrm>
            <a:off x="8207465" y="4282251"/>
            <a:ext cx="785372" cy="246221"/>
            <a:chOff x="5723065" y="1996913"/>
            <a:chExt cx="785372" cy="246221"/>
          </a:xfrm>
        </p:grpSpPr>
        <p:pic>
          <p:nvPicPr>
            <p:cNvPr id="104" name="Picture 24" descr="Flag of Russia">
              <a:extLst>
                <a:ext uri="{FF2B5EF4-FFF2-40B4-BE49-F238E27FC236}">
                  <a16:creationId xmlns:a16="http://schemas.microsoft.com/office/drawing/2014/main" id="{C3AA82D8-C2BA-4EFC-ADB5-5D192B485F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814505" y="2057870"/>
              <a:ext cx="186300" cy="124307"/>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A42C60BD-73BA-43F8-85D3-69EFC722EFE2}"/>
                </a:ext>
              </a:extLst>
            </p:cNvPr>
            <p:cNvSpPr txBox="1"/>
            <p:nvPr/>
          </p:nvSpPr>
          <p:spPr>
            <a:xfrm>
              <a:off x="5972232" y="1996913"/>
              <a:ext cx="536205"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Russia</a:t>
              </a:r>
              <a:endParaRPr lang="en-US" sz="800" dirty="0">
                <a:solidFill>
                  <a:schemeClr val="bg1"/>
                </a:solidFill>
                <a:latin typeface="Segoe UI" panose="020B0502040204020203" pitchFamily="34" charset="0"/>
                <a:cs typeface="Segoe UI" panose="020B0502040204020203" pitchFamily="34" charset="0"/>
              </a:endParaRPr>
            </a:p>
          </p:txBody>
        </p:sp>
        <p:sp>
          <p:nvSpPr>
            <p:cNvPr id="106" name="Rectangle 105">
              <a:extLst>
                <a:ext uri="{FF2B5EF4-FFF2-40B4-BE49-F238E27FC236}">
                  <a16:creationId xmlns:a16="http://schemas.microsoft.com/office/drawing/2014/main" id="{050B7B0F-3EF1-4463-AA7F-61D1922A256D}"/>
                </a:ext>
              </a:extLst>
            </p:cNvPr>
            <p:cNvSpPr/>
            <p:nvPr/>
          </p:nvSpPr>
          <p:spPr>
            <a:xfrm>
              <a:off x="5723065" y="2103278"/>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TextBox 107">
            <a:extLst>
              <a:ext uri="{FF2B5EF4-FFF2-40B4-BE49-F238E27FC236}">
                <a16:creationId xmlns:a16="http://schemas.microsoft.com/office/drawing/2014/main" id="{C83F2621-16DE-49E8-948C-5D3BA2357E89}"/>
              </a:ext>
            </a:extLst>
          </p:cNvPr>
          <p:cNvSpPr txBox="1"/>
          <p:nvPr/>
        </p:nvSpPr>
        <p:spPr>
          <a:xfrm>
            <a:off x="10030406" y="3882142"/>
            <a:ext cx="2120900" cy="469359"/>
          </a:xfrm>
          <a:prstGeom prst="rect">
            <a:avLst/>
          </a:prstGeom>
          <a:noFill/>
        </p:spPr>
        <p:txBody>
          <a:bodyPr wrap="square" rtlCol="0">
            <a:spAutoFit/>
          </a:bodyPr>
          <a:lstStyle/>
          <a:p>
            <a:pPr algn="ctr"/>
            <a:r>
              <a:rPr lang="en-US" sz="1400" b="1" dirty="0" err="1">
                <a:solidFill>
                  <a:schemeClr val="bg1"/>
                </a:solidFill>
                <a:latin typeface="Segoe UI" panose="020B0502040204020203" pitchFamily="34" charset="0"/>
                <a:cs typeface="Segoe UI" panose="020B0502040204020203" pitchFamily="34" charset="0"/>
              </a:rPr>
              <a:t>Waldek</a:t>
            </a:r>
            <a:r>
              <a:rPr lang="en-US" sz="1400" b="1" dirty="0">
                <a:solidFill>
                  <a:schemeClr val="bg1"/>
                </a:solidFill>
                <a:latin typeface="Segoe UI" panose="020B0502040204020203" pitchFamily="34" charset="0"/>
                <a:cs typeface="Segoe UI" panose="020B0502040204020203" pitchFamily="34" charset="0"/>
              </a:rPr>
              <a:t> </a:t>
            </a:r>
            <a:r>
              <a:rPr lang="en-US" sz="1400" b="1" dirty="0" err="1">
                <a:solidFill>
                  <a:schemeClr val="bg1"/>
                </a:solidFill>
                <a:latin typeface="Segoe UI" panose="020B0502040204020203" pitchFamily="34" charset="0"/>
                <a:cs typeface="Segoe UI" panose="020B0502040204020203" pitchFamily="34" charset="0"/>
              </a:rPr>
              <a:t>Mastykarz</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waldekm</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1AABBC4B-07BE-4903-91D3-D5734F6437E2}"/>
              </a:ext>
            </a:extLst>
          </p:cNvPr>
          <p:cNvGrpSpPr/>
          <p:nvPr/>
        </p:nvGrpSpPr>
        <p:grpSpPr>
          <a:xfrm>
            <a:off x="10528245" y="4282251"/>
            <a:ext cx="1125222" cy="246221"/>
            <a:chOff x="10690541" y="4282251"/>
            <a:chExt cx="1125222" cy="246221"/>
          </a:xfrm>
        </p:grpSpPr>
        <p:pic>
          <p:nvPicPr>
            <p:cNvPr id="1062" name="Picture 38" descr="Flag of Netherlands">
              <a:extLst>
                <a:ext uri="{FF2B5EF4-FFF2-40B4-BE49-F238E27FC236}">
                  <a16:creationId xmlns:a16="http://schemas.microsoft.com/office/drawing/2014/main" id="{823031DE-BF4D-4727-9266-1C96E28BD13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784051" y="4342272"/>
              <a:ext cx="191859" cy="128016"/>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8F44001B-BD14-421C-954F-A9CE6DA91C73}"/>
                </a:ext>
              </a:extLst>
            </p:cNvPr>
            <p:cNvSpPr txBox="1"/>
            <p:nvPr/>
          </p:nvSpPr>
          <p:spPr>
            <a:xfrm>
              <a:off x="10947337" y="4282251"/>
              <a:ext cx="868426"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Netherlands</a:t>
              </a:r>
              <a:endParaRPr lang="en-US" sz="800" dirty="0">
                <a:solidFill>
                  <a:schemeClr val="bg1"/>
                </a:solidFill>
                <a:latin typeface="Segoe UI" panose="020B0502040204020203" pitchFamily="34" charset="0"/>
                <a:cs typeface="Segoe UI" panose="020B0502040204020203" pitchFamily="34" charset="0"/>
              </a:endParaRPr>
            </a:p>
          </p:txBody>
        </p:sp>
        <p:sp>
          <p:nvSpPr>
            <p:cNvPr id="112" name="Rectangle 111">
              <a:extLst>
                <a:ext uri="{FF2B5EF4-FFF2-40B4-BE49-F238E27FC236}">
                  <a16:creationId xmlns:a16="http://schemas.microsoft.com/office/drawing/2014/main" id="{FD90D833-261B-4E6D-9E80-5AC1E2012180}"/>
                </a:ext>
              </a:extLst>
            </p:cNvPr>
            <p:cNvSpPr/>
            <p:nvPr/>
          </p:nvSpPr>
          <p:spPr>
            <a:xfrm>
              <a:off x="10690541" y="4385875"/>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extBox 113">
            <a:extLst>
              <a:ext uri="{FF2B5EF4-FFF2-40B4-BE49-F238E27FC236}">
                <a16:creationId xmlns:a16="http://schemas.microsoft.com/office/drawing/2014/main" id="{36FCB31A-AEF0-40C2-BFDD-3A7042F2AD53}"/>
              </a:ext>
            </a:extLst>
          </p:cNvPr>
          <p:cNvSpPr txBox="1"/>
          <p:nvPr/>
        </p:nvSpPr>
        <p:spPr>
          <a:xfrm>
            <a:off x="2527692" y="3882142"/>
            <a:ext cx="2120900" cy="469359"/>
          </a:xfrm>
          <a:prstGeom prst="rect">
            <a:avLst/>
          </a:prstGeom>
          <a:noFill/>
        </p:spPr>
        <p:txBody>
          <a:bodyPr wrap="square" rtlCol="0">
            <a:spAutoFit/>
          </a:bodyPr>
          <a:lstStyle/>
          <a:p>
            <a:pPr algn="ctr"/>
            <a:r>
              <a:rPr lang="en-US" sz="1400" b="1" dirty="0" err="1">
                <a:solidFill>
                  <a:schemeClr val="bg1"/>
                </a:solidFill>
                <a:latin typeface="Segoe UI" panose="020B0502040204020203" pitchFamily="34" charset="0"/>
                <a:cs typeface="Segoe UI" panose="020B0502040204020203" pitchFamily="34" charset="0"/>
              </a:rPr>
              <a:t>Vesa</a:t>
            </a:r>
            <a:r>
              <a:rPr lang="en-US" sz="1400" b="1" dirty="0">
                <a:solidFill>
                  <a:schemeClr val="bg1"/>
                </a:solidFill>
                <a:latin typeface="Segoe UI" panose="020B0502040204020203" pitchFamily="34" charset="0"/>
                <a:cs typeface="Segoe UI" panose="020B0502040204020203" pitchFamily="34" charset="0"/>
              </a:rPr>
              <a:t> Juvonen</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vesajuvonen</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77" name="Group 76">
            <a:extLst>
              <a:ext uri="{FF2B5EF4-FFF2-40B4-BE49-F238E27FC236}">
                <a16:creationId xmlns:a16="http://schemas.microsoft.com/office/drawing/2014/main" id="{FB468D96-C645-4CC9-B7A1-6B815AA1021A}"/>
              </a:ext>
            </a:extLst>
          </p:cNvPr>
          <p:cNvGrpSpPr/>
          <p:nvPr/>
        </p:nvGrpSpPr>
        <p:grpSpPr>
          <a:xfrm>
            <a:off x="3151388" y="4282251"/>
            <a:ext cx="873508" cy="246221"/>
            <a:chOff x="3169143" y="4282251"/>
            <a:chExt cx="873508" cy="246221"/>
          </a:xfrm>
        </p:grpSpPr>
        <p:pic>
          <p:nvPicPr>
            <p:cNvPr id="1060" name="Picture 36" descr="Flag of Finland">
              <a:extLst>
                <a:ext uri="{FF2B5EF4-FFF2-40B4-BE49-F238E27FC236}">
                  <a16:creationId xmlns:a16="http://schemas.microsoft.com/office/drawing/2014/main" id="{78ACC1D3-B148-452D-97C7-0616DAA5818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64436" y="4345452"/>
              <a:ext cx="209743" cy="128016"/>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14A569AF-D259-4A6B-8877-F18BC5B0ACF4}"/>
                </a:ext>
              </a:extLst>
            </p:cNvPr>
            <p:cNvSpPr txBox="1"/>
            <p:nvPr/>
          </p:nvSpPr>
          <p:spPr>
            <a:xfrm>
              <a:off x="3444623" y="4282251"/>
              <a:ext cx="598028"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Finland</a:t>
              </a:r>
              <a:endParaRPr lang="en-US" sz="800" dirty="0">
                <a:solidFill>
                  <a:schemeClr val="bg1"/>
                </a:solidFill>
                <a:latin typeface="Segoe UI" panose="020B0502040204020203" pitchFamily="34" charset="0"/>
                <a:cs typeface="Segoe UI" panose="020B0502040204020203" pitchFamily="34" charset="0"/>
              </a:endParaRPr>
            </a:p>
          </p:txBody>
        </p:sp>
        <p:sp>
          <p:nvSpPr>
            <p:cNvPr id="118" name="Rectangle 117">
              <a:extLst>
                <a:ext uri="{FF2B5EF4-FFF2-40B4-BE49-F238E27FC236}">
                  <a16:creationId xmlns:a16="http://schemas.microsoft.com/office/drawing/2014/main" id="{E1FFAE22-C461-490B-9CC8-FB88C413BD6D}"/>
                </a:ext>
              </a:extLst>
            </p:cNvPr>
            <p:cNvSpPr/>
            <p:nvPr/>
          </p:nvSpPr>
          <p:spPr>
            <a:xfrm>
              <a:off x="3169143" y="4382501"/>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TextBox 119">
            <a:extLst>
              <a:ext uri="{FF2B5EF4-FFF2-40B4-BE49-F238E27FC236}">
                <a16:creationId xmlns:a16="http://schemas.microsoft.com/office/drawing/2014/main" id="{5E954A7B-31A2-47C1-AD7F-2C7D5C190B02}"/>
              </a:ext>
            </a:extLst>
          </p:cNvPr>
          <p:cNvSpPr txBox="1"/>
          <p:nvPr/>
        </p:nvSpPr>
        <p:spPr>
          <a:xfrm>
            <a:off x="40553" y="3882142"/>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Bert Jansen</a:t>
            </a:r>
          </a:p>
          <a:p>
            <a:pPr algn="ctr"/>
            <a:r>
              <a:rPr lang="en-US" sz="1050" dirty="0">
                <a:solidFill>
                  <a:schemeClr val="bg1"/>
                </a:solidFill>
                <a:latin typeface="Segoe UI" panose="020B0502040204020203" pitchFamily="34" charset="0"/>
                <a:cs typeface="Segoe UI" panose="020B0502040204020203" pitchFamily="34" charset="0"/>
              </a:rPr>
              <a:t>@O365Bert</a:t>
            </a:r>
          </a:p>
        </p:txBody>
      </p:sp>
      <p:sp>
        <p:nvSpPr>
          <p:cNvPr id="126" name="TextBox 125">
            <a:extLst>
              <a:ext uri="{FF2B5EF4-FFF2-40B4-BE49-F238E27FC236}">
                <a16:creationId xmlns:a16="http://schemas.microsoft.com/office/drawing/2014/main" id="{198E2E52-6875-446A-8624-443946C764A0}"/>
              </a:ext>
            </a:extLst>
          </p:cNvPr>
          <p:cNvSpPr txBox="1"/>
          <p:nvPr/>
        </p:nvSpPr>
        <p:spPr>
          <a:xfrm>
            <a:off x="40553" y="6195197"/>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Paolo </a:t>
            </a:r>
            <a:r>
              <a:rPr lang="en-US" sz="1400" b="1" dirty="0" err="1">
                <a:solidFill>
                  <a:schemeClr val="bg1"/>
                </a:solidFill>
                <a:latin typeface="Segoe UI" panose="020B0502040204020203" pitchFamily="34" charset="0"/>
                <a:cs typeface="Segoe UI" panose="020B0502040204020203" pitchFamily="34" charset="0"/>
              </a:rPr>
              <a:t>Pialorsi</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PaoloPia</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79" name="Group 78">
            <a:extLst>
              <a:ext uri="{FF2B5EF4-FFF2-40B4-BE49-F238E27FC236}">
                <a16:creationId xmlns:a16="http://schemas.microsoft.com/office/drawing/2014/main" id="{9DB51141-181D-4AF7-94EA-BBEC3361FF95}"/>
              </a:ext>
            </a:extLst>
          </p:cNvPr>
          <p:cNvGrpSpPr/>
          <p:nvPr/>
        </p:nvGrpSpPr>
        <p:grpSpPr>
          <a:xfrm>
            <a:off x="757929" y="6595306"/>
            <a:ext cx="686148" cy="246221"/>
            <a:chOff x="701427" y="6595306"/>
            <a:chExt cx="686148" cy="246221"/>
          </a:xfrm>
        </p:grpSpPr>
        <p:pic>
          <p:nvPicPr>
            <p:cNvPr id="1064" name="Picture 40" descr="Flag of Italy">
              <a:extLst>
                <a:ext uri="{FF2B5EF4-FFF2-40B4-BE49-F238E27FC236}">
                  <a16:creationId xmlns:a16="http://schemas.microsoft.com/office/drawing/2014/main" id="{B8ECBC3D-29E7-4F81-94B7-948D3CF8834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4198" y="6654935"/>
              <a:ext cx="191859" cy="128016"/>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58AB8CAD-4A58-4498-9C82-DD99A3147E1E}"/>
                </a:ext>
              </a:extLst>
            </p:cNvPr>
            <p:cNvSpPr txBox="1"/>
            <p:nvPr/>
          </p:nvSpPr>
          <p:spPr>
            <a:xfrm>
              <a:off x="957484" y="6595306"/>
              <a:ext cx="430091"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Italy</a:t>
              </a:r>
              <a:endParaRPr lang="en-US" sz="800" dirty="0">
                <a:solidFill>
                  <a:schemeClr val="bg1"/>
                </a:soli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3305BD60-FA09-4761-84E5-FBA83169EE1C}"/>
                </a:ext>
              </a:extLst>
            </p:cNvPr>
            <p:cNvSpPr/>
            <p:nvPr/>
          </p:nvSpPr>
          <p:spPr>
            <a:xfrm>
              <a:off x="701427" y="6695554"/>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TextBox 131">
            <a:extLst>
              <a:ext uri="{FF2B5EF4-FFF2-40B4-BE49-F238E27FC236}">
                <a16:creationId xmlns:a16="http://schemas.microsoft.com/office/drawing/2014/main" id="{F5FA1F6E-F511-450B-A390-DF0F6E119D08}"/>
              </a:ext>
            </a:extLst>
          </p:cNvPr>
          <p:cNvSpPr txBox="1"/>
          <p:nvPr/>
        </p:nvSpPr>
        <p:spPr>
          <a:xfrm>
            <a:off x="2527692" y="6195197"/>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Patrick Rodgers</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mediocrebowler</a:t>
            </a:r>
            <a:endParaRPr lang="en-US" sz="1050" dirty="0">
              <a:solidFill>
                <a:schemeClr val="bg1"/>
              </a:solidFill>
              <a:latin typeface="Segoe UI" panose="020B0502040204020203" pitchFamily="34" charset="0"/>
              <a:cs typeface="Segoe UI" panose="020B0502040204020203" pitchFamily="34" charset="0"/>
            </a:endParaRPr>
          </a:p>
        </p:txBody>
      </p:sp>
      <p:sp>
        <p:nvSpPr>
          <p:cNvPr id="138" name="TextBox 137">
            <a:extLst>
              <a:ext uri="{FF2B5EF4-FFF2-40B4-BE49-F238E27FC236}">
                <a16:creationId xmlns:a16="http://schemas.microsoft.com/office/drawing/2014/main" id="{43623A53-28AF-48BF-A326-A5E4C4AA1013}"/>
              </a:ext>
            </a:extLst>
          </p:cNvPr>
          <p:cNvSpPr txBox="1"/>
          <p:nvPr/>
        </p:nvSpPr>
        <p:spPr>
          <a:xfrm>
            <a:off x="7539701" y="6195197"/>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Mikael Svenson</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mikaelsvenson</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A610CA3F-3289-4F0F-B4DD-5ED5E609B442}"/>
              </a:ext>
            </a:extLst>
          </p:cNvPr>
          <p:cNvGrpSpPr/>
          <p:nvPr/>
        </p:nvGrpSpPr>
        <p:grpSpPr>
          <a:xfrm>
            <a:off x="8169573" y="6595306"/>
            <a:ext cx="861156" cy="246221"/>
            <a:chOff x="8216646" y="6595306"/>
            <a:chExt cx="861156" cy="246221"/>
          </a:xfrm>
        </p:grpSpPr>
        <p:pic>
          <p:nvPicPr>
            <p:cNvPr id="1066" name="Picture 42" descr="Flag of Norway">
              <a:extLst>
                <a:ext uri="{FF2B5EF4-FFF2-40B4-BE49-F238E27FC236}">
                  <a16:creationId xmlns:a16="http://schemas.microsoft.com/office/drawing/2014/main" id="{F1473E21-B9AD-48DA-ABA7-312434BAE3F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9417" y="6654406"/>
              <a:ext cx="175946" cy="128016"/>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a:extLst>
                <a:ext uri="{FF2B5EF4-FFF2-40B4-BE49-F238E27FC236}">
                  <a16:creationId xmlns:a16="http://schemas.microsoft.com/office/drawing/2014/main" id="{A7F5FBB0-58FE-4DE0-9391-C75EAC85A7BE}"/>
                </a:ext>
              </a:extLst>
            </p:cNvPr>
            <p:cNvSpPr txBox="1"/>
            <p:nvPr/>
          </p:nvSpPr>
          <p:spPr>
            <a:xfrm>
              <a:off x="8456632" y="6595306"/>
              <a:ext cx="621170"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Norway</a:t>
              </a:r>
              <a:endParaRPr lang="en-US" sz="800" dirty="0">
                <a:solidFill>
                  <a:schemeClr val="bg1"/>
                </a:solidFill>
                <a:latin typeface="Segoe UI" panose="020B0502040204020203" pitchFamily="34" charset="0"/>
                <a:cs typeface="Segoe UI" panose="020B0502040204020203" pitchFamily="34" charset="0"/>
              </a:endParaRPr>
            </a:p>
          </p:txBody>
        </p:sp>
        <p:sp>
          <p:nvSpPr>
            <p:cNvPr id="142" name="Rectangle 141">
              <a:extLst>
                <a:ext uri="{FF2B5EF4-FFF2-40B4-BE49-F238E27FC236}">
                  <a16:creationId xmlns:a16="http://schemas.microsoft.com/office/drawing/2014/main" id="{01BEC62F-F10E-4AE0-B059-22388D26DCFA}"/>
                </a:ext>
              </a:extLst>
            </p:cNvPr>
            <p:cNvSpPr/>
            <p:nvPr/>
          </p:nvSpPr>
          <p:spPr>
            <a:xfrm>
              <a:off x="8216646" y="6699702"/>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D8E42FEF-41BA-4D38-BDE4-63102B26B1F3}"/>
              </a:ext>
            </a:extLst>
          </p:cNvPr>
          <p:cNvGrpSpPr/>
          <p:nvPr/>
        </p:nvGrpSpPr>
        <p:grpSpPr>
          <a:xfrm>
            <a:off x="5726023" y="4284585"/>
            <a:ext cx="739955" cy="246221"/>
            <a:chOff x="8149350" y="1980813"/>
            <a:chExt cx="739955" cy="246221"/>
          </a:xfrm>
        </p:grpSpPr>
        <p:pic>
          <p:nvPicPr>
            <p:cNvPr id="156" name="Picture 30" descr="Flag of United States">
              <a:extLst>
                <a:ext uri="{FF2B5EF4-FFF2-40B4-BE49-F238E27FC236}">
                  <a16:creationId xmlns:a16="http://schemas.microsoft.com/office/drawing/2014/main" id="{8F95CA46-CA54-400B-A29F-FECA02540D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40790" y="2039659"/>
              <a:ext cx="244415" cy="128529"/>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81CA4E06-644F-4520-BD73-DB9D0283C32B}"/>
                </a:ext>
              </a:extLst>
            </p:cNvPr>
            <p:cNvSpPr txBox="1"/>
            <p:nvPr/>
          </p:nvSpPr>
          <p:spPr>
            <a:xfrm>
              <a:off x="8456632" y="1980813"/>
              <a:ext cx="432673"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USA</a:t>
              </a:r>
              <a:endParaRPr lang="en-US" sz="800" dirty="0">
                <a:solidFill>
                  <a:schemeClr val="bg1"/>
                </a:solidFill>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DD9B3F6F-C790-4F0F-B3F6-9806519DE115}"/>
                </a:ext>
              </a:extLst>
            </p:cNvPr>
            <p:cNvSpPr/>
            <p:nvPr/>
          </p:nvSpPr>
          <p:spPr>
            <a:xfrm>
              <a:off x="8149350" y="2085210"/>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03B5FE16-6B14-4413-AB53-91D76C201EC8}"/>
              </a:ext>
            </a:extLst>
          </p:cNvPr>
          <p:cNvGrpSpPr/>
          <p:nvPr/>
        </p:nvGrpSpPr>
        <p:grpSpPr>
          <a:xfrm>
            <a:off x="3218165" y="6595305"/>
            <a:ext cx="739955" cy="246221"/>
            <a:chOff x="8149350" y="1980813"/>
            <a:chExt cx="739955" cy="246221"/>
          </a:xfrm>
        </p:grpSpPr>
        <p:pic>
          <p:nvPicPr>
            <p:cNvPr id="160" name="Picture 30" descr="Flag of United States">
              <a:extLst>
                <a:ext uri="{FF2B5EF4-FFF2-40B4-BE49-F238E27FC236}">
                  <a16:creationId xmlns:a16="http://schemas.microsoft.com/office/drawing/2014/main" id="{9E2B328C-3D0F-4D41-B159-9737BD7D16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40790" y="2039659"/>
              <a:ext cx="244415" cy="128529"/>
            </a:xfrm>
            <a:prstGeom prst="rect">
              <a:avLst/>
            </a:prstGeom>
            <a:noFill/>
            <a:extLst>
              <a:ext uri="{909E8E84-426E-40DD-AFC4-6F175D3DCCD1}">
                <a14:hiddenFill xmlns:a14="http://schemas.microsoft.com/office/drawing/2010/main">
                  <a:solidFill>
                    <a:srgbClr val="FFFFFF"/>
                  </a:solidFill>
                </a14:hiddenFill>
              </a:ext>
            </a:extLst>
          </p:spPr>
        </p:pic>
        <p:sp>
          <p:nvSpPr>
            <p:cNvPr id="161" name="TextBox 160">
              <a:extLst>
                <a:ext uri="{FF2B5EF4-FFF2-40B4-BE49-F238E27FC236}">
                  <a16:creationId xmlns:a16="http://schemas.microsoft.com/office/drawing/2014/main" id="{2C0BC043-5C9C-4C88-ADAB-8B3D27EAF80E}"/>
                </a:ext>
              </a:extLst>
            </p:cNvPr>
            <p:cNvSpPr txBox="1"/>
            <p:nvPr/>
          </p:nvSpPr>
          <p:spPr>
            <a:xfrm>
              <a:off x="8456632" y="1980813"/>
              <a:ext cx="432673"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USA</a:t>
              </a:r>
              <a:endParaRPr lang="en-US" sz="800" dirty="0">
                <a:solidFill>
                  <a:schemeClr val="bg1"/>
                </a:solidFill>
                <a:latin typeface="Segoe UI" panose="020B0502040204020203" pitchFamily="34" charset="0"/>
                <a:cs typeface="Segoe UI" panose="020B0502040204020203" pitchFamily="34" charset="0"/>
              </a:endParaRPr>
            </a:p>
          </p:txBody>
        </p:sp>
        <p:sp>
          <p:nvSpPr>
            <p:cNvPr id="162" name="Rectangle 161">
              <a:extLst>
                <a:ext uri="{FF2B5EF4-FFF2-40B4-BE49-F238E27FC236}">
                  <a16:creationId xmlns:a16="http://schemas.microsoft.com/office/drawing/2014/main" id="{71B0212C-E07B-4EB8-8523-9DF5D0B92432}"/>
                </a:ext>
              </a:extLst>
            </p:cNvPr>
            <p:cNvSpPr/>
            <p:nvPr/>
          </p:nvSpPr>
          <p:spPr>
            <a:xfrm>
              <a:off x="8149350" y="2085210"/>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65A8FF99-C230-4903-8CA5-DD3373E3CBCB}"/>
              </a:ext>
            </a:extLst>
          </p:cNvPr>
          <p:cNvGrpSpPr/>
          <p:nvPr/>
        </p:nvGrpSpPr>
        <p:grpSpPr>
          <a:xfrm>
            <a:off x="666350" y="4282251"/>
            <a:ext cx="869307" cy="246221"/>
            <a:chOff x="738681" y="4282251"/>
            <a:chExt cx="869307" cy="246221"/>
          </a:xfrm>
        </p:grpSpPr>
        <p:sp>
          <p:nvSpPr>
            <p:cNvPr id="123" name="TextBox 122">
              <a:extLst>
                <a:ext uri="{FF2B5EF4-FFF2-40B4-BE49-F238E27FC236}">
                  <a16:creationId xmlns:a16="http://schemas.microsoft.com/office/drawing/2014/main" id="{1B2BA594-51BE-41DD-91BF-BFB45C27B80C}"/>
                </a:ext>
              </a:extLst>
            </p:cNvPr>
            <p:cNvSpPr txBox="1"/>
            <p:nvPr/>
          </p:nvSpPr>
          <p:spPr>
            <a:xfrm>
              <a:off x="957484" y="4282251"/>
              <a:ext cx="650504"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Belgium</a:t>
              </a:r>
              <a:endParaRPr lang="en-US" sz="800" dirty="0">
                <a:solidFill>
                  <a:schemeClr val="bg1"/>
                </a:solidFill>
                <a:latin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FB5444B2-7592-4F75-8D13-8475F4498B66}"/>
                </a:ext>
              </a:extLst>
            </p:cNvPr>
            <p:cNvSpPr/>
            <p:nvPr/>
          </p:nvSpPr>
          <p:spPr>
            <a:xfrm>
              <a:off x="738681" y="4388305"/>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8" name="Picture 34" descr="Flag of Belgium">
              <a:extLst>
                <a:ext uri="{FF2B5EF4-FFF2-40B4-BE49-F238E27FC236}">
                  <a16:creationId xmlns:a16="http://schemas.microsoft.com/office/drawing/2014/main" id="{F5702C0C-444A-4374-85E8-D611FEBBE24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1477" y="4342590"/>
              <a:ext cx="147613" cy="1280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2" name="Group 171">
            <a:extLst>
              <a:ext uri="{FF2B5EF4-FFF2-40B4-BE49-F238E27FC236}">
                <a16:creationId xmlns:a16="http://schemas.microsoft.com/office/drawing/2014/main" id="{7C417FF1-F529-4E82-A319-A849762D81B5}"/>
              </a:ext>
            </a:extLst>
          </p:cNvPr>
          <p:cNvGrpSpPr/>
          <p:nvPr/>
        </p:nvGrpSpPr>
        <p:grpSpPr>
          <a:xfrm>
            <a:off x="5661347" y="6595304"/>
            <a:ext cx="869307" cy="246221"/>
            <a:chOff x="738681" y="4282251"/>
            <a:chExt cx="869307" cy="246221"/>
          </a:xfrm>
        </p:grpSpPr>
        <p:sp>
          <p:nvSpPr>
            <p:cNvPr id="173" name="TextBox 172">
              <a:extLst>
                <a:ext uri="{FF2B5EF4-FFF2-40B4-BE49-F238E27FC236}">
                  <a16:creationId xmlns:a16="http://schemas.microsoft.com/office/drawing/2014/main" id="{7BADD359-C118-4581-B8E2-BBBC9C31377E}"/>
                </a:ext>
              </a:extLst>
            </p:cNvPr>
            <p:cNvSpPr txBox="1"/>
            <p:nvPr/>
          </p:nvSpPr>
          <p:spPr>
            <a:xfrm>
              <a:off x="957484" y="4282251"/>
              <a:ext cx="650504"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Belgium</a:t>
              </a:r>
              <a:endParaRPr lang="en-US" sz="800" dirty="0">
                <a:solidFill>
                  <a:schemeClr val="bg1"/>
                </a:solidFill>
                <a:latin typeface="Segoe UI" panose="020B0502040204020203" pitchFamily="34" charset="0"/>
                <a:cs typeface="Segoe UI" panose="020B0502040204020203" pitchFamily="34" charset="0"/>
              </a:endParaRPr>
            </a:p>
          </p:txBody>
        </p:sp>
        <p:sp>
          <p:nvSpPr>
            <p:cNvPr id="174" name="Rectangle 173">
              <a:extLst>
                <a:ext uri="{FF2B5EF4-FFF2-40B4-BE49-F238E27FC236}">
                  <a16:creationId xmlns:a16="http://schemas.microsoft.com/office/drawing/2014/main" id="{B5AA888B-A822-4C26-952C-32CD9C4BC40F}"/>
                </a:ext>
              </a:extLst>
            </p:cNvPr>
            <p:cNvSpPr/>
            <p:nvPr/>
          </p:nvSpPr>
          <p:spPr>
            <a:xfrm>
              <a:off x="738681" y="4388305"/>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5" name="Picture 34" descr="Flag of Belgium">
              <a:extLst>
                <a:ext uri="{FF2B5EF4-FFF2-40B4-BE49-F238E27FC236}">
                  <a16:creationId xmlns:a16="http://schemas.microsoft.com/office/drawing/2014/main" id="{AFD9394B-8DBF-416E-BA53-580EA7DA4E0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1477" y="4342590"/>
              <a:ext cx="147613" cy="128016"/>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Graphic 45">
            <a:extLst>
              <a:ext uri="{FF2B5EF4-FFF2-40B4-BE49-F238E27FC236}">
                <a16:creationId xmlns:a16="http://schemas.microsoft.com/office/drawing/2014/main" id="{6C80B171-5669-41C1-855B-8059459329A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030407" y="4827659"/>
            <a:ext cx="1746629" cy="873315"/>
          </a:xfrm>
          <a:prstGeom prst="rect">
            <a:avLst/>
          </a:prstGeom>
        </p:spPr>
      </p:pic>
      <p:sp>
        <p:nvSpPr>
          <p:cNvPr id="179" name="TextBox 178">
            <a:extLst>
              <a:ext uri="{FF2B5EF4-FFF2-40B4-BE49-F238E27FC236}">
                <a16:creationId xmlns:a16="http://schemas.microsoft.com/office/drawing/2014/main" id="{4DC6140A-F9E3-4A37-B048-A55E909756D6}"/>
              </a:ext>
            </a:extLst>
          </p:cNvPr>
          <p:cNvSpPr txBox="1"/>
          <p:nvPr/>
        </p:nvSpPr>
        <p:spPr>
          <a:xfrm>
            <a:off x="10030406" y="5718143"/>
            <a:ext cx="1746630" cy="954107"/>
          </a:xfrm>
          <a:prstGeom prst="rect">
            <a:avLst/>
          </a:prstGeom>
          <a:noFill/>
        </p:spPr>
        <p:txBody>
          <a:bodyPr wrap="square" rtlCol="0">
            <a:spAutoFit/>
          </a:bodyPr>
          <a:lstStyle/>
          <a:p>
            <a:pPr algn="ctr"/>
            <a:r>
              <a:rPr lang="en-US" sz="2800" b="1" dirty="0">
                <a:solidFill>
                  <a:schemeClr val="accent4"/>
                </a:solidFill>
                <a:latin typeface="Dosis" panose="02010703020202060003" pitchFamily="2" charset="0"/>
                <a:cs typeface="Segoe UI" panose="020B0502040204020203" pitchFamily="34" charset="0"/>
              </a:rPr>
              <a:t>CORE TEAM</a:t>
            </a:r>
            <a:endParaRPr lang="en-US" dirty="0">
              <a:solidFill>
                <a:schemeClr val="accent4"/>
              </a:solidFill>
              <a:latin typeface="Dosis" panose="02010703020202060003" pitchFamily="2" charset="0"/>
              <a:cs typeface="Segoe UI" panose="020B0502040204020203" pitchFamily="34" charset="0"/>
            </a:endParaRPr>
          </a:p>
        </p:txBody>
      </p:sp>
      <p:pic>
        <p:nvPicPr>
          <p:cNvPr id="97" name="Picture 20">
            <a:extLst>
              <a:ext uri="{FF2B5EF4-FFF2-40B4-BE49-F238E27FC236}">
                <a16:creationId xmlns:a16="http://schemas.microsoft.com/office/drawing/2014/main" id="{FE49F9C8-909B-4BC6-811C-E3C4326E0061}"/>
              </a:ext>
            </a:extLst>
          </p:cNvPr>
          <p:cNvPicPr>
            <a:picLocks noChangeAspect="1" noChangeArrowheads="1"/>
          </p:cNvPicPr>
          <p:nvPr/>
        </p:nvPicPr>
        <p:blipFill>
          <a:blip r:embed="rId27"/>
          <a:stretch>
            <a:fillRect/>
          </a:stretch>
        </p:blipFill>
        <p:spPr bwMode="auto">
          <a:xfrm>
            <a:off x="7822745" y="63574"/>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987D0CE0-472A-47A0-B2BE-A4F5890A146C}"/>
              </a:ext>
            </a:extLst>
          </p:cNvPr>
          <p:cNvSpPr txBox="1"/>
          <p:nvPr/>
        </p:nvSpPr>
        <p:spPr>
          <a:xfrm>
            <a:off x="7549436" y="1574146"/>
            <a:ext cx="2120900" cy="469359"/>
          </a:xfrm>
          <a:prstGeom prst="rect">
            <a:avLst/>
          </a:prstGeom>
          <a:noFill/>
        </p:spPr>
        <p:txBody>
          <a:bodyPr wrap="square" rtlCol="0">
            <a:spAutoFit/>
          </a:bodyPr>
          <a:lstStyle/>
          <a:p>
            <a:pPr algn="ctr"/>
            <a:r>
              <a:rPr lang="en-US" sz="1400" b="1" dirty="0" err="1">
                <a:solidFill>
                  <a:schemeClr val="bg1"/>
                </a:solidFill>
                <a:latin typeface="Segoe UI" panose="020B0502040204020203" pitchFamily="34" charset="0"/>
                <a:cs typeface="Segoe UI" panose="020B0502040204020203" pitchFamily="34" charset="0"/>
              </a:rPr>
              <a:t>Velin</a:t>
            </a:r>
            <a:r>
              <a:rPr lang="en-US" sz="1400" b="1" dirty="0">
                <a:solidFill>
                  <a:schemeClr val="bg1"/>
                </a:solidFill>
                <a:latin typeface="Segoe UI" panose="020B0502040204020203" pitchFamily="34" charset="0"/>
                <a:cs typeface="Segoe UI" panose="020B0502040204020203" pitchFamily="34" charset="0"/>
              </a:rPr>
              <a:t> </a:t>
            </a:r>
            <a:r>
              <a:rPr lang="en-US" sz="1400" b="1" dirty="0" err="1">
                <a:solidFill>
                  <a:schemeClr val="bg1"/>
                </a:solidFill>
                <a:latin typeface="Segoe UI" panose="020B0502040204020203" pitchFamily="34" charset="0"/>
                <a:cs typeface="Segoe UI" panose="020B0502040204020203" pitchFamily="34" charset="0"/>
              </a:rPr>
              <a:t>Georgiev</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VelinGeorgiev</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115" name="Group 114">
            <a:extLst>
              <a:ext uri="{FF2B5EF4-FFF2-40B4-BE49-F238E27FC236}">
                <a16:creationId xmlns:a16="http://schemas.microsoft.com/office/drawing/2014/main" id="{44309FDF-00CA-4DAD-92BF-F85CB63ECCE7}"/>
              </a:ext>
            </a:extLst>
          </p:cNvPr>
          <p:cNvGrpSpPr/>
          <p:nvPr/>
        </p:nvGrpSpPr>
        <p:grpSpPr>
          <a:xfrm>
            <a:off x="8164200" y="1974255"/>
            <a:ext cx="891372" cy="246221"/>
            <a:chOff x="10681503" y="1980813"/>
            <a:chExt cx="891372" cy="246221"/>
          </a:xfrm>
        </p:grpSpPr>
        <p:pic>
          <p:nvPicPr>
            <p:cNvPr id="116" name="Picture 32">
              <a:extLst>
                <a:ext uri="{FF2B5EF4-FFF2-40B4-BE49-F238E27FC236}">
                  <a16:creationId xmlns:a16="http://schemas.microsoft.com/office/drawing/2014/main" id="{9D2C841A-5589-46F3-A864-EE74D6A9C593}"/>
                </a:ext>
              </a:extLst>
            </p:cNvPr>
            <p:cNvPicPr>
              <a:picLocks noChangeAspect="1" noChangeArrowheads="1"/>
            </p:cNvPicPr>
            <p:nvPr/>
          </p:nvPicPr>
          <p:blipFill>
            <a:blip r:embed="rId28">
              <a:extLst>
                <a:ext uri="{28A0092B-C50C-407E-A947-70E740481C1C}">
                  <a14:useLocalDpi xmlns:a14="http://schemas.microsoft.com/office/drawing/2010/main" val="0"/>
                </a:ext>
              </a:extLst>
            </a:blip>
            <a:stretch>
              <a:fillRect/>
            </a:stretch>
          </p:blipFill>
          <p:spPr bwMode="auto">
            <a:xfrm>
              <a:off x="10772594" y="2054833"/>
              <a:ext cx="204542" cy="98179"/>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F6916FCA-0BA0-4F24-8382-C7740AF7BA7F}"/>
                </a:ext>
              </a:extLst>
            </p:cNvPr>
            <p:cNvSpPr txBox="1"/>
            <p:nvPr/>
          </p:nvSpPr>
          <p:spPr>
            <a:xfrm>
              <a:off x="10947337" y="1980813"/>
              <a:ext cx="625538"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Ireland</a:t>
              </a:r>
              <a:endParaRPr lang="en-US" sz="800" dirty="0">
                <a:solidFill>
                  <a:schemeClr val="bg1"/>
                </a:solidFill>
                <a:latin typeface="Segoe UI" panose="020B0502040204020203" pitchFamily="34" charset="0"/>
                <a:cs typeface="Segoe UI" panose="020B0502040204020203" pitchFamily="34" charset="0"/>
              </a:endParaRPr>
            </a:p>
          </p:txBody>
        </p:sp>
        <p:sp>
          <p:nvSpPr>
            <p:cNvPr id="121" name="Rectangle 120">
              <a:extLst>
                <a:ext uri="{FF2B5EF4-FFF2-40B4-BE49-F238E27FC236}">
                  <a16:creationId xmlns:a16="http://schemas.microsoft.com/office/drawing/2014/main" id="{8F0094A0-1A66-42F3-8E40-709F2AAC26BD}"/>
                </a:ext>
              </a:extLst>
            </p:cNvPr>
            <p:cNvSpPr/>
            <p:nvPr/>
          </p:nvSpPr>
          <p:spPr>
            <a:xfrm>
              <a:off x="10681503" y="2087178"/>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534119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pic>
        <p:nvPicPr>
          <p:cNvPr id="18" name="Picture 17" descr="A person wearing glasses and smiling at the camera&#10;&#10;Description generated with very high confidence">
            <a:extLst>
              <a:ext uri="{FF2B5EF4-FFF2-40B4-BE49-F238E27FC236}">
                <a16:creationId xmlns:a16="http://schemas.microsoft.com/office/drawing/2014/main" id="{54126558-717E-461D-A1D1-A042EF6D3E7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573384" y="5932500"/>
            <a:ext cx="731520" cy="731520"/>
          </a:xfrm>
          <a:prstGeom prst="ellipse">
            <a:avLst/>
          </a:prstGeom>
          <a:ln>
            <a:noFill/>
          </a:ln>
          <a:effectLst/>
        </p:spPr>
      </p:pic>
      <p:pic>
        <p:nvPicPr>
          <p:cNvPr id="1026" name="Picture 2" descr="Stefan Bauer">
            <a:extLst>
              <a:ext uri="{FF2B5EF4-FFF2-40B4-BE49-F238E27FC236}">
                <a16:creationId xmlns:a16="http://schemas.microsoft.com/office/drawing/2014/main" id="{6F174976-A635-4048-9EE0-74D2D182E0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314" y="5932500"/>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2" name="Picture 8" descr="Radi Atanassov">
            <a:extLst>
              <a:ext uri="{FF2B5EF4-FFF2-40B4-BE49-F238E27FC236}">
                <a16:creationId xmlns:a16="http://schemas.microsoft.com/office/drawing/2014/main" id="{16E73A99-F96B-4425-8B3E-CF34563FC7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22624" y="5932500"/>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4" name="Picture 10" descr="Paolo Pialorsi">
            <a:extLst>
              <a:ext uri="{FF2B5EF4-FFF2-40B4-BE49-F238E27FC236}">
                <a16:creationId xmlns:a16="http://schemas.microsoft.com/office/drawing/2014/main" id="{35D4C86B-4154-46B2-A588-3CDC44BBBD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8750067" y="5932500"/>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40" name="Picture 16" descr="Elio Struyf">
            <a:extLst>
              <a:ext uri="{FF2B5EF4-FFF2-40B4-BE49-F238E27FC236}">
                <a16:creationId xmlns:a16="http://schemas.microsoft.com/office/drawing/2014/main" id="{C89EECF2-511A-48AE-ACCE-A217E69AD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475447" y="5932500"/>
            <a:ext cx="731397"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0C72E6C-E39E-44BA-B6F4-988456027707}"/>
              </a:ext>
            </a:extLst>
          </p:cNvPr>
          <p:cNvPicPr>
            <a:picLocks noChangeAspect="1"/>
          </p:cNvPicPr>
          <p:nvPr/>
        </p:nvPicPr>
        <p:blipFill rotWithShape="1">
          <a:blip r:embed="rId9"/>
          <a:srcRect l="-1" t="-1" r="1770" b="1770"/>
          <a:stretch/>
        </p:blipFill>
        <p:spPr>
          <a:xfrm>
            <a:off x="9612757" y="5932500"/>
            <a:ext cx="731520" cy="731520"/>
          </a:xfrm>
          <a:prstGeom prst="ellipse">
            <a:avLst/>
          </a:prstGeom>
          <a:ln>
            <a:noFill/>
          </a:ln>
          <a:effectLst/>
        </p:spPr>
      </p:pic>
      <p:pic>
        <p:nvPicPr>
          <p:cNvPr id="1028" name="Picture 4" descr="Andrew Connell">
            <a:extLst>
              <a:ext uri="{FF2B5EF4-FFF2-40B4-BE49-F238E27FC236}">
                <a16:creationId xmlns:a16="http://schemas.microsoft.com/office/drawing/2014/main" id="{886313CD-B208-45B5-96C5-0EBA62580D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34"/>
          <a:stretch/>
        </p:blipFill>
        <p:spPr bwMode="auto">
          <a:xfrm>
            <a:off x="1848004" y="5932500"/>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4" name="Picture 13" descr="A person wearing a striped shirt and smiling at the camera&#10;&#10;Description generated with very high confidence">
            <a:extLst>
              <a:ext uri="{FF2B5EF4-FFF2-40B4-BE49-F238E27FC236}">
                <a16:creationId xmlns:a16="http://schemas.microsoft.com/office/drawing/2014/main" id="{00CE2CBE-7D1D-412F-9533-26E0F3488C31}"/>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7887556" y="5932500"/>
            <a:ext cx="731341" cy="731520"/>
          </a:xfrm>
          <a:prstGeom prst="ellipse">
            <a:avLst/>
          </a:prstGeom>
          <a:ln>
            <a:noFill/>
          </a:ln>
          <a:effectLst/>
        </p:spPr>
      </p:pic>
      <p:pic>
        <p:nvPicPr>
          <p:cNvPr id="20" name="Picture 19" descr="A person smiling for the camera&#10;&#10;Description generated with very high confidence">
            <a:extLst>
              <a:ext uri="{FF2B5EF4-FFF2-40B4-BE49-F238E27FC236}">
                <a16:creationId xmlns:a16="http://schemas.microsoft.com/office/drawing/2014/main" id="{252FD7E3-DBD8-477C-B13B-AB22C2C92B4D}"/>
              </a:ext>
            </a:extLst>
          </p:cNvPr>
          <p:cNvPicPr>
            <a:picLocks noChangeAspect="1"/>
          </p:cNvPicPr>
          <p:nvPr/>
        </p:nvPicPr>
        <p:blipFill rotWithShape="1">
          <a:blip r:embed="rId12">
            <a:extLst>
              <a:ext uri="{28A0092B-C50C-407E-A947-70E740481C1C}">
                <a14:useLocalDpi xmlns:a14="http://schemas.microsoft.com/office/drawing/2010/main" val="0"/>
              </a:ext>
            </a:extLst>
          </a:blip>
          <a:srcRect t="-571"/>
          <a:stretch/>
        </p:blipFill>
        <p:spPr>
          <a:xfrm>
            <a:off x="6161454" y="5932500"/>
            <a:ext cx="732242" cy="731520"/>
          </a:xfrm>
          <a:prstGeom prst="ellipse">
            <a:avLst/>
          </a:prstGeom>
          <a:ln>
            <a:noFill/>
          </a:ln>
          <a:effectLst/>
        </p:spPr>
      </p:pic>
      <p:pic>
        <p:nvPicPr>
          <p:cNvPr id="1036" name="Picture 12" descr="Bert Jansen">
            <a:extLst>
              <a:ext uri="{FF2B5EF4-FFF2-40B4-BE49-F238E27FC236}">
                <a16:creationId xmlns:a16="http://schemas.microsoft.com/office/drawing/2014/main" id="{E2F6B614-6E82-4E1C-B340-208034A435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36074" y="5932500"/>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8" name="Picture 14" descr="Vesa Juvonen">
            <a:extLst>
              <a:ext uri="{FF2B5EF4-FFF2-40B4-BE49-F238E27FC236}">
                <a16:creationId xmlns:a16="http://schemas.microsoft.com/office/drawing/2014/main" id="{7C55CE9B-26D8-4C15-A4AA-D3EDCC5DA6C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5298764" y="5932500"/>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0" name="Picture 6" descr="Andrew Koltyakov">
            <a:extLst>
              <a:ext uri="{FF2B5EF4-FFF2-40B4-BE49-F238E27FC236}">
                <a16:creationId xmlns:a16="http://schemas.microsoft.com/office/drawing/2014/main" id="{90BBE97C-1875-472D-B0E5-CC6C7F1A704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7024866" y="5932500"/>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44" name="Picture 20" descr="https://avatars1.githubusercontent.com/u/51104?s=400&amp;v=4">
            <a:extLst>
              <a:ext uri="{FF2B5EF4-FFF2-40B4-BE49-F238E27FC236}">
                <a16:creationId xmlns:a16="http://schemas.microsoft.com/office/drawing/2014/main" id="{80274049-51AC-4862-8FBE-99C75E83D0A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a:stretch/>
        </p:blipFill>
        <p:spPr bwMode="auto">
          <a:xfrm>
            <a:off x="11338012" y="5932500"/>
            <a:ext cx="731365"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46" name="Graphic 45">
            <a:extLst>
              <a:ext uri="{FF2B5EF4-FFF2-40B4-BE49-F238E27FC236}">
                <a16:creationId xmlns:a16="http://schemas.microsoft.com/office/drawing/2014/main" id="{6C80B171-5669-41C1-855B-8059459329A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85699" y="229033"/>
            <a:ext cx="1746629" cy="873315"/>
          </a:xfrm>
          <a:prstGeom prst="rect">
            <a:avLst/>
          </a:prstGeom>
        </p:spPr>
      </p:pic>
      <p:pic>
        <p:nvPicPr>
          <p:cNvPr id="6" name="Picture 5">
            <a:extLst>
              <a:ext uri="{FF2B5EF4-FFF2-40B4-BE49-F238E27FC236}">
                <a16:creationId xmlns:a16="http://schemas.microsoft.com/office/drawing/2014/main" id="{5534CDCD-D94B-48D8-B41A-FF4D8896353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249" y="1858417"/>
            <a:ext cx="1346649" cy="3149287"/>
          </a:xfrm>
          <a:prstGeom prst="rect">
            <a:avLst/>
          </a:prstGeom>
        </p:spPr>
      </p:pic>
      <p:pic>
        <p:nvPicPr>
          <p:cNvPr id="15" name="Picture 14">
            <a:extLst>
              <a:ext uri="{FF2B5EF4-FFF2-40B4-BE49-F238E27FC236}">
                <a16:creationId xmlns:a16="http://schemas.microsoft.com/office/drawing/2014/main" id="{200A5D93-489C-4A24-A4C5-8498C4376D2D}"/>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1501600" y="1858417"/>
            <a:ext cx="1346649" cy="3149287"/>
          </a:xfrm>
          <a:prstGeom prst="rect">
            <a:avLst/>
          </a:prstGeom>
        </p:spPr>
      </p:pic>
      <p:pic>
        <p:nvPicPr>
          <p:cNvPr id="17" name="Picture 16">
            <a:extLst>
              <a:ext uri="{FF2B5EF4-FFF2-40B4-BE49-F238E27FC236}">
                <a16:creationId xmlns:a16="http://schemas.microsoft.com/office/drawing/2014/main" id="{E9B82EBA-6CFB-4AC0-AB51-7A2999614401}"/>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28571" y="1791410"/>
            <a:ext cx="1226109" cy="3283300"/>
          </a:xfrm>
          <a:prstGeom prst="rect">
            <a:avLst/>
          </a:prstGeom>
        </p:spPr>
      </p:pic>
      <p:pic>
        <p:nvPicPr>
          <p:cNvPr id="22" name="Picture 21">
            <a:extLst>
              <a:ext uri="{FF2B5EF4-FFF2-40B4-BE49-F238E27FC236}">
                <a16:creationId xmlns:a16="http://schemas.microsoft.com/office/drawing/2014/main" id="{4A462546-C88F-43C3-9131-4A3085351382}"/>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37321" y="1791410"/>
            <a:ext cx="1226109" cy="3283300"/>
          </a:xfrm>
          <a:prstGeom prst="rect">
            <a:avLst/>
          </a:prstGeom>
        </p:spPr>
      </p:pic>
      <p:pic>
        <p:nvPicPr>
          <p:cNvPr id="10" name="Picture 9">
            <a:extLst>
              <a:ext uri="{FF2B5EF4-FFF2-40B4-BE49-F238E27FC236}">
                <a16:creationId xmlns:a16="http://schemas.microsoft.com/office/drawing/2014/main" id="{5ED809C0-3CBD-47CE-B130-0863A08FBBE4}"/>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210351" y="1690901"/>
            <a:ext cx="1489909" cy="3484318"/>
          </a:xfrm>
          <a:prstGeom prst="rect">
            <a:avLst/>
          </a:prstGeom>
        </p:spPr>
      </p:pic>
      <p:pic>
        <p:nvPicPr>
          <p:cNvPr id="12" name="Picture 11">
            <a:extLst>
              <a:ext uri="{FF2B5EF4-FFF2-40B4-BE49-F238E27FC236}">
                <a16:creationId xmlns:a16="http://schemas.microsoft.com/office/drawing/2014/main" id="{DEC2B978-8A32-41BB-82D9-F934B018AB39}"/>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491741" y="1690901"/>
            <a:ext cx="1489909" cy="3484318"/>
          </a:xfrm>
          <a:prstGeom prst="rect">
            <a:avLst/>
          </a:prstGeom>
        </p:spPr>
      </p:pic>
      <p:pic>
        <p:nvPicPr>
          <p:cNvPr id="8" name="Picture 7">
            <a:extLst>
              <a:ext uri="{FF2B5EF4-FFF2-40B4-BE49-F238E27FC236}">
                <a16:creationId xmlns:a16="http://schemas.microsoft.com/office/drawing/2014/main" id="{47D16FF6-6062-4934-B9A7-C56BB9B8FC88}"/>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968577" y="1590392"/>
            <a:ext cx="1376243" cy="3685336"/>
          </a:xfrm>
          <a:prstGeom prst="rect">
            <a:avLst/>
          </a:prstGeom>
        </p:spPr>
      </p:pic>
      <p:pic>
        <p:nvPicPr>
          <p:cNvPr id="24" name="Picture 23">
            <a:extLst>
              <a:ext uri="{FF2B5EF4-FFF2-40B4-BE49-F238E27FC236}">
                <a16:creationId xmlns:a16="http://schemas.microsoft.com/office/drawing/2014/main" id="{5560075F-3FBD-4CC3-ADF3-D0F4EEEA6835}"/>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47181" y="1590392"/>
            <a:ext cx="1376243" cy="3685336"/>
          </a:xfrm>
          <a:prstGeom prst="rect">
            <a:avLst/>
          </a:prstGeom>
        </p:spPr>
      </p:pic>
      <p:pic>
        <p:nvPicPr>
          <p:cNvPr id="27" name="Picture 26">
            <a:extLst>
              <a:ext uri="{FF2B5EF4-FFF2-40B4-BE49-F238E27FC236}">
                <a16:creationId xmlns:a16="http://schemas.microsoft.com/office/drawing/2014/main" id="{54A58E85-FFE2-4714-BC66-F0EEDD9A1592}"/>
              </a:ext>
            </a:extLst>
          </p:cNvPr>
          <p:cNvPicPr>
            <a:picLocks noChangeAspect="1"/>
          </p:cNvPicPr>
          <p:nvPr/>
        </p:nvPicPr>
        <p:blipFill rotWithShape="1">
          <a:blip r:embed="rId35">
            <a:extLst>
              <a:ext uri="{28A0092B-C50C-407E-A947-70E740481C1C}">
                <a14:useLocalDpi xmlns:a14="http://schemas.microsoft.com/office/drawing/2010/main" val="0"/>
              </a:ext>
            </a:extLst>
          </a:blip>
          <a:stretch/>
        </p:blipFill>
        <p:spPr>
          <a:xfrm>
            <a:off x="5370345" y="1489883"/>
            <a:ext cx="1451311" cy="3886355"/>
          </a:xfrm>
          <a:prstGeom prst="rect">
            <a:avLst/>
          </a:prstGeom>
        </p:spPr>
      </p:pic>
      <p:sp>
        <p:nvSpPr>
          <p:cNvPr id="34" name="TextBox 33">
            <a:extLst>
              <a:ext uri="{FF2B5EF4-FFF2-40B4-BE49-F238E27FC236}">
                <a16:creationId xmlns:a16="http://schemas.microsoft.com/office/drawing/2014/main" id="{75DFD284-BE44-42AB-939F-1D201A4F4D43}"/>
              </a:ext>
            </a:extLst>
          </p:cNvPr>
          <p:cNvSpPr txBox="1"/>
          <p:nvPr/>
        </p:nvSpPr>
        <p:spPr>
          <a:xfrm>
            <a:off x="308446" y="111598"/>
            <a:ext cx="9977253" cy="1107996"/>
          </a:xfrm>
          <a:prstGeom prst="rect">
            <a:avLst/>
          </a:prstGeom>
          <a:noFill/>
        </p:spPr>
        <p:txBody>
          <a:bodyPr wrap="square" rtlCol="0">
            <a:spAutoFit/>
          </a:bodyPr>
          <a:lstStyle/>
          <a:p>
            <a:pPr algn="ctr"/>
            <a:r>
              <a:rPr lang="en-US" sz="6600" dirty="0">
                <a:solidFill>
                  <a:schemeClr val="accent4"/>
                </a:solidFill>
                <a:latin typeface="Dosis" panose="02010703020202060003" pitchFamily="2" charset="0"/>
                <a:ea typeface="STXingkai" panose="020B0503020204020204" pitchFamily="2" charset="-122"/>
                <a:cs typeface="MoolBoran" panose="020B0604020202020204" pitchFamily="34" charset="0"/>
              </a:rPr>
              <a:t>Sharing is Caring</a:t>
            </a:r>
          </a:p>
        </p:txBody>
      </p:sp>
      <p:pic>
        <p:nvPicPr>
          <p:cNvPr id="26" name="Picture 20">
            <a:extLst>
              <a:ext uri="{FF2B5EF4-FFF2-40B4-BE49-F238E27FC236}">
                <a16:creationId xmlns:a16="http://schemas.microsoft.com/office/drawing/2014/main" id="{414B4D73-9721-4DC1-BB49-6AEAE61FB4A1}"/>
              </a:ext>
            </a:extLst>
          </p:cNvPr>
          <p:cNvPicPr>
            <a:picLocks noChangeAspect="1" noChangeArrowheads="1"/>
          </p:cNvPicPr>
          <p:nvPr/>
        </p:nvPicPr>
        <p:blipFill>
          <a:blip r:embed="rId36"/>
          <a:stretch>
            <a:fillRect/>
          </a:stretch>
        </p:blipFill>
        <p:spPr bwMode="auto">
          <a:xfrm>
            <a:off x="2710694" y="5932500"/>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957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rain, nature&#10;&#10;Description generated with very high confidence">
            <a:extLst>
              <a:ext uri="{FF2B5EF4-FFF2-40B4-BE49-F238E27FC236}">
                <a16:creationId xmlns:a16="http://schemas.microsoft.com/office/drawing/2014/main" id="{BDB428AB-0D44-4081-8DCB-88DA3A68B25B}"/>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683895579"/>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3.photofunia.com/1/results/d/9/d9xof0UpezAlBZSxraIU5w_r.jpg">
            <a:extLst>
              <a:ext uri="{FF2B5EF4-FFF2-40B4-BE49-F238E27FC236}">
                <a16:creationId xmlns:a16="http://schemas.microsoft.com/office/drawing/2014/main" id="{3AA6704F-F93C-47F2-91B2-535B49198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41639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64DE22-BE8C-4B57-84EE-E127E4BA97FB}"/>
              </a:ext>
            </a:extLst>
          </p:cNvPr>
          <p:cNvSpPr/>
          <p:nvPr/>
        </p:nvSpPr>
        <p:spPr>
          <a:xfrm>
            <a:off x="0" y="0"/>
            <a:ext cx="12192000" cy="641789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C82DA13-5EC3-497F-8CB1-9F7AC0CCB6BF}"/>
              </a:ext>
            </a:extLst>
          </p:cNvPr>
          <p:cNvSpPr>
            <a:spLocks noGrp="1"/>
          </p:cNvSpPr>
          <p:nvPr>
            <p:ph type="title"/>
          </p:nvPr>
        </p:nvSpPr>
        <p:spPr>
          <a:xfrm>
            <a:off x="0" y="0"/>
            <a:ext cx="12192000" cy="2861187"/>
          </a:xfrm>
        </p:spPr>
        <p:txBody>
          <a:bodyPr anchor="ctr"/>
          <a:lstStyle/>
          <a:p>
            <a:r>
              <a:rPr lang="en-US" sz="14400" dirty="0">
                <a:ln w="28575">
                  <a:solidFill>
                    <a:schemeClr val="tx1"/>
                  </a:solidFill>
                </a:ln>
                <a:solidFill>
                  <a:schemeClr val="tx2"/>
                </a:solidFill>
              </a:rPr>
              <a:t>aka.ms/sppnp</a:t>
            </a:r>
          </a:p>
        </p:txBody>
      </p:sp>
    </p:spTree>
    <p:extLst>
      <p:ext uri="{BB962C8B-B14F-4D97-AF65-F5344CB8AC3E}">
        <p14:creationId xmlns:p14="http://schemas.microsoft.com/office/powerpoint/2010/main" val="3761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E105E-0FAB-4113-815E-196746B5F25B}"/>
              </a:ext>
            </a:extLst>
          </p:cNvPr>
          <p:cNvPicPr>
            <a:picLocks noChangeAspect="1"/>
          </p:cNvPicPr>
          <p:nvPr/>
        </p:nvPicPr>
        <p:blipFill rotWithShape="1">
          <a:blip r:embed="rId2"/>
          <a:srcRect l="1399" r="2847"/>
          <a:stretch/>
        </p:blipFill>
        <p:spPr>
          <a:xfrm>
            <a:off x="-1" y="-1"/>
            <a:ext cx="12192001" cy="6431757"/>
          </a:xfrm>
          <a:prstGeom prst="rect">
            <a:avLst/>
          </a:prstGeom>
        </p:spPr>
      </p:pic>
    </p:spTree>
    <p:extLst>
      <p:ext uri="{BB962C8B-B14F-4D97-AF65-F5344CB8AC3E}">
        <p14:creationId xmlns:p14="http://schemas.microsoft.com/office/powerpoint/2010/main" val="232599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E105E-0FAB-4113-815E-196746B5F25B}"/>
              </a:ext>
            </a:extLst>
          </p:cNvPr>
          <p:cNvPicPr>
            <a:picLocks noChangeAspect="1"/>
          </p:cNvPicPr>
          <p:nvPr/>
        </p:nvPicPr>
        <p:blipFill rotWithShape="1">
          <a:blip r:embed="rId2"/>
          <a:srcRect l="59064" t="20731" r="2847" b="39527"/>
          <a:stretch/>
        </p:blipFill>
        <p:spPr>
          <a:xfrm>
            <a:off x="0" y="0"/>
            <a:ext cx="12192000" cy="6426200"/>
          </a:xfrm>
          <a:prstGeom prst="rect">
            <a:avLst/>
          </a:prstGeom>
        </p:spPr>
      </p:pic>
    </p:spTree>
    <p:extLst>
      <p:ext uri="{BB962C8B-B14F-4D97-AF65-F5344CB8AC3E}">
        <p14:creationId xmlns:p14="http://schemas.microsoft.com/office/powerpoint/2010/main" val="1452713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1035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E105E-0FAB-4113-815E-196746B5F25B}"/>
              </a:ext>
            </a:extLst>
          </p:cNvPr>
          <p:cNvPicPr>
            <a:picLocks noChangeAspect="1"/>
          </p:cNvPicPr>
          <p:nvPr/>
        </p:nvPicPr>
        <p:blipFill rotWithShape="1">
          <a:blip r:embed="rId2"/>
          <a:srcRect l="1399" t="31888" r="43637" b="10712"/>
          <a:stretch/>
        </p:blipFill>
        <p:spPr>
          <a:xfrm>
            <a:off x="-2" y="-8633"/>
            <a:ext cx="12192002" cy="6431474"/>
          </a:xfrm>
          <a:prstGeom prst="rect">
            <a:avLst/>
          </a:prstGeom>
        </p:spPr>
      </p:pic>
    </p:spTree>
    <p:extLst>
      <p:ext uri="{BB962C8B-B14F-4D97-AF65-F5344CB8AC3E}">
        <p14:creationId xmlns:p14="http://schemas.microsoft.com/office/powerpoint/2010/main" val="80059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eige Analog Compass">
            <a:extLst>
              <a:ext uri="{FF2B5EF4-FFF2-40B4-BE49-F238E27FC236}">
                <a16:creationId xmlns:a16="http://schemas.microsoft.com/office/drawing/2014/main" id="{1CB64EA2-A5D5-4492-994F-A8825112934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1"/>
            <a:ext cx="12192000" cy="642694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9"/>
          <p:cNvSpPr/>
          <p:nvPr/>
        </p:nvSpPr>
        <p:spPr bwMode="white">
          <a:xfrm flipV="1">
            <a:off x="0" y="5308845"/>
            <a:ext cx="5924939" cy="111809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449653"/>
            <a:ext cx="5271247" cy="1081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705" spc="-100" dirty="0">
                <a:solidFill>
                  <a:srgbClr val="FFFFFF"/>
                </a:solidFill>
              </a:rPr>
              <a:t>PnP Guidance</a:t>
            </a:r>
          </a:p>
        </p:txBody>
      </p:sp>
      <p:sp>
        <p:nvSpPr>
          <p:cNvPr id="16" name="TextBox 15">
            <a:extLst>
              <a:ext uri="{FF2B5EF4-FFF2-40B4-BE49-F238E27FC236}">
                <a16:creationId xmlns:a16="http://schemas.microsoft.com/office/drawing/2014/main" id="{CAF9A0B7-70C6-4CE0-81FF-E14E9706AD8E}"/>
              </a:ext>
            </a:extLst>
          </p:cNvPr>
          <p:cNvSpPr txBox="1"/>
          <p:nvPr/>
        </p:nvSpPr>
        <p:spPr>
          <a:xfrm>
            <a:off x="719092" y="826706"/>
            <a:ext cx="4247904" cy="295465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Documentation</a:t>
            </a:r>
          </a:p>
          <a:p>
            <a:pPr marL="285750" indent="-285750">
              <a:buFont typeface="Arial" panose="020B0604020202020204" pitchFamily="34" charset="0"/>
              <a:buChar char="•"/>
            </a:pPr>
            <a:r>
              <a:rPr lang="en-US" sz="2800" dirty="0">
                <a:solidFill>
                  <a:schemeClr val="bg1"/>
                </a:solidFill>
                <a:latin typeface="+mj-lt"/>
              </a:rPr>
              <a:t>Best Practices</a:t>
            </a:r>
          </a:p>
          <a:p>
            <a:pPr marL="285750" indent="-285750">
              <a:buFont typeface="Arial" panose="020B0604020202020204" pitchFamily="34" charset="0"/>
              <a:buChar char="•"/>
            </a:pPr>
            <a:r>
              <a:rPr lang="en-US" sz="2800" dirty="0">
                <a:solidFill>
                  <a:schemeClr val="bg1"/>
                </a:solidFill>
                <a:latin typeface="+mj-lt"/>
              </a:rPr>
              <a:t>Tutorials</a:t>
            </a:r>
          </a:p>
          <a:p>
            <a:pPr marL="285750" indent="-285750">
              <a:buFont typeface="Arial" panose="020B0604020202020204" pitchFamily="34" charset="0"/>
              <a:buChar char="•"/>
            </a:pPr>
            <a:r>
              <a:rPr lang="en-US" sz="2800" dirty="0">
                <a:solidFill>
                  <a:schemeClr val="bg1"/>
                </a:solidFill>
                <a:latin typeface="+mj-lt"/>
              </a:rPr>
              <a:t>Videos &amp; Webcasts</a:t>
            </a:r>
          </a:p>
          <a:p>
            <a:pPr marL="285750" indent="-285750">
              <a:buFont typeface="Arial" panose="020B0604020202020204" pitchFamily="34" charset="0"/>
              <a:buChar char="•"/>
            </a:pPr>
            <a:r>
              <a:rPr lang="en-US" sz="2800" dirty="0">
                <a:solidFill>
                  <a:schemeClr val="bg1"/>
                </a:solidFill>
                <a:latin typeface="+mj-lt"/>
              </a:rPr>
              <a:t>Sample Solutions</a:t>
            </a:r>
          </a:p>
          <a:p>
            <a:pPr marL="285750" indent="-285750">
              <a:buFont typeface="Arial" panose="020B0604020202020204" pitchFamily="34" charset="0"/>
              <a:buChar char="•"/>
            </a:pPr>
            <a:r>
              <a:rPr lang="en-US" sz="2800" dirty="0">
                <a:solidFill>
                  <a:schemeClr val="bg1"/>
                </a:solidFill>
                <a:latin typeface="+mj-lt"/>
              </a:rPr>
              <a:t>Full Solutions</a:t>
            </a:r>
          </a:p>
          <a:p>
            <a:pPr marL="285750" indent="-285750">
              <a:buFont typeface="Arial" panose="020B0604020202020204" pitchFamily="34" charset="0"/>
              <a:buChar char="•"/>
            </a:pPr>
            <a:endParaRPr lang="en-US" dirty="0">
              <a:solidFill>
                <a:schemeClr val="bg1"/>
              </a:solidFill>
            </a:endParaRPr>
          </a:p>
        </p:txBody>
      </p:sp>
      <p:sp>
        <p:nvSpPr>
          <p:cNvPr id="9" name="TextBox 8">
            <a:extLst>
              <a:ext uri="{FF2B5EF4-FFF2-40B4-BE49-F238E27FC236}">
                <a16:creationId xmlns:a16="http://schemas.microsoft.com/office/drawing/2014/main" id="{D06E8D4B-A613-48B5-B819-FD3E4CA5410A}"/>
              </a:ext>
            </a:extLst>
          </p:cNvPr>
          <p:cNvSpPr txBox="1"/>
          <p:nvPr/>
        </p:nvSpPr>
        <p:spPr>
          <a:xfrm>
            <a:off x="7279363" y="4205899"/>
            <a:ext cx="4211905" cy="166199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Use what makes sense</a:t>
            </a:r>
          </a:p>
          <a:p>
            <a:pPr marL="285750" indent="-285750">
              <a:buFont typeface="Arial" panose="020B0604020202020204" pitchFamily="34" charset="0"/>
              <a:buChar char="•"/>
            </a:pPr>
            <a:r>
              <a:rPr lang="en-US" sz="2800" dirty="0">
                <a:solidFill>
                  <a:schemeClr val="bg1"/>
                </a:solidFill>
                <a:latin typeface="+mj-lt"/>
              </a:rPr>
              <a:t>You don’t need to start at the “beginning”</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255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500"/>
                                        <p:tgtEl>
                                          <p:spTgt spid="1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B4F065-9245-4B2D-991D-5AA0DA22D8DC}"/>
              </a:ext>
            </a:extLst>
          </p:cNvPr>
          <p:cNvSpPr/>
          <p:nvPr/>
        </p:nvSpPr>
        <p:spPr>
          <a:xfrm>
            <a:off x="0" y="0"/>
            <a:ext cx="12192000" cy="6417892"/>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C82DA13-5EC3-497F-8CB1-9F7AC0CCB6BF}"/>
              </a:ext>
            </a:extLst>
          </p:cNvPr>
          <p:cNvSpPr>
            <a:spLocks noGrp="1"/>
          </p:cNvSpPr>
          <p:nvPr>
            <p:ph type="title"/>
          </p:nvPr>
        </p:nvSpPr>
        <p:spPr>
          <a:xfrm>
            <a:off x="0" y="0"/>
            <a:ext cx="12192000" cy="4081806"/>
          </a:xfrm>
        </p:spPr>
        <p:txBody>
          <a:bodyPr anchor="ctr"/>
          <a:lstStyle/>
          <a:p>
            <a:r>
              <a:rPr lang="en-US" sz="10800" dirty="0">
                <a:ln w="28575">
                  <a:solidFill>
                    <a:schemeClr val="tx1"/>
                  </a:solidFill>
                </a:ln>
              </a:rPr>
              <a:t>aka.ms/</a:t>
            </a:r>
            <a:r>
              <a:rPr lang="en-US" sz="10800" dirty="0" err="1">
                <a:ln w="28575">
                  <a:solidFill>
                    <a:schemeClr val="tx1"/>
                  </a:solidFill>
                </a:ln>
              </a:rPr>
              <a:t>spdev</a:t>
            </a:r>
            <a:r>
              <a:rPr lang="en-US" sz="10800" dirty="0">
                <a:ln w="28575">
                  <a:solidFill>
                    <a:schemeClr val="tx1"/>
                  </a:solidFill>
                </a:ln>
              </a:rPr>
              <a:t>-docs</a:t>
            </a:r>
            <a:endParaRPr lang="en-US" sz="10800" dirty="0">
              <a:ln w="12700">
                <a:solidFill>
                  <a:schemeClr val="tx1"/>
                </a:solidFill>
              </a:ln>
            </a:endParaRPr>
          </a:p>
        </p:txBody>
      </p:sp>
    </p:spTree>
    <p:extLst>
      <p:ext uri="{BB962C8B-B14F-4D97-AF65-F5344CB8AC3E}">
        <p14:creationId xmlns:p14="http://schemas.microsoft.com/office/powerpoint/2010/main" val="422118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 screen&#10;&#10;Description generated with very high confidence">
            <a:extLst>
              <a:ext uri="{FF2B5EF4-FFF2-40B4-BE49-F238E27FC236}">
                <a16:creationId xmlns:a16="http://schemas.microsoft.com/office/drawing/2014/main" id="{C78B4567-21FB-4D7F-8F5D-C99AA2BAC3FC}"/>
              </a:ext>
            </a:extLst>
          </p:cNvPr>
          <p:cNvPicPr>
            <a:picLocks noChangeAspect="1"/>
          </p:cNvPicPr>
          <p:nvPr/>
        </p:nvPicPr>
        <p:blipFill rotWithShape="1">
          <a:blip r:embed="rId2"/>
          <a:srcRect t="272" b="8062"/>
          <a:stretch/>
        </p:blipFill>
        <p:spPr>
          <a:xfrm>
            <a:off x="0" y="0"/>
            <a:ext cx="12192000" cy="6419850"/>
          </a:xfrm>
          <a:prstGeom prst="rect">
            <a:avLst/>
          </a:prstGeom>
          <a:ln>
            <a:solidFill>
              <a:schemeClr val="bg1">
                <a:lumMod val="75000"/>
              </a:schemeClr>
            </a:solidFill>
          </a:ln>
        </p:spPr>
      </p:pic>
    </p:spTree>
    <p:extLst>
      <p:ext uri="{BB962C8B-B14F-4D97-AF65-F5344CB8AC3E}">
        <p14:creationId xmlns:p14="http://schemas.microsoft.com/office/powerpoint/2010/main" val="863324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DF1961-3E2B-4C27-AED3-2EA2A2B1A7C6}"/>
              </a:ext>
            </a:extLst>
          </p:cNvPr>
          <p:cNvPicPr>
            <a:picLocks noChangeAspect="1"/>
          </p:cNvPicPr>
          <p:nvPr/>
        </p:nvPicPr>
        <p:blipFill>
          <a:blip r:embed="rId2"/>
          <a:stretch>
            <a:fillRect/>
          </a:stretch>
        </p:blipFill>
        <p:spPr>
          <a:xfrm>
            <a:off x="0" y="0"/>
            <a:ext cx="12192000" cy="6428855"/>
          </a:xfrm>
          <a:prstGeom prst="rect">
            <a:avLst/>
          </a:prstGeom>
        </p:spPr>
      </p:pic>
      <p:pic>
        <p:nvPicPr>
          <p:cNvPr id="5122" name="Picture 2" descr="http://www.gravestonemaker.com/image.php?id=2&amp;name=MSDN&amp;byear=1806&amp;dyear=2018&amp;insc=Forever+cached+in+our+hearts">
            <a:extLst>
              <a:ext uri="{FF2B5EF4-FFF2-40B4-BE49-F238E27FC236}">
                <a16:creationId xmlns:a16="http://schemas.microsoft.com/office/drawing/2014/main" id="{0BF733DA-33B5-403B-BADD-9DBDCDEA9BD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p:blipFill>
        <p:spPr bwMode="auto">
          <a:xfrm>
            <a:off x="584720" y="2495691"/>
            <a:ext cx="4086225" cy="2819400"/>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DA1870-A4EE-45E3-9DC3-C1ED4CD4B54A}"/>
              </a:ext>
            </a:extLst>
          </p:cNvPr>
          <p:cNvSpPr txBox="1"/>
          <p:nvPr/>
        </p:nvSpPr>
        <p:spPr>
          <a:xfrm>
            <a:off x="470020" y="863125"/>
            <a:ext cx="11721980" cy="769441"/>
          </a:xfrm>
          <a:prstGeom prst="rect">
            <a:avLst/>
          </a:prstGeom>
          <a:noFill/>
        </p:spPr>
        <p:txBody>
          <a:bodyPr wrap="square" rtlCol="0">
            <a:spAutoFit/>
          </a:bodyPr>
          <a:lstStyle/>
          <a:p>
            <a:pPr algn="ctr"/>
            <a:r>
              <a:rPr lang="en-US" sz="4400" dirty="0">
                <a:latin typeface="Segoe UI Black" panose="020B0A02040204020203" pitchFamily="34" charset="0"/>
                <a:ea typeface="Segoe UI Black" panose="020B0A02040204020203" pitchFamily="34" charset="0"/>
              </a:rPr>
              <a:t>docs.microsoft.com/</a:t>
            </a:r>
            <a:r>
              <a:rPr lang="en-US" sz="4400" dirty="0" err="1">
                <a:latin typeface="Segoe UI Black" panose="020B0A02040204020203" pitchFamily="34" charset="0"/>
                <a:ea typeface="Segoe UI Black" panose="020B0A02040204020203" pitchFamily="34" charset="0"/>
              </a:rPr>
              <a:t>sharepoint</a:t>
            </a:r>
            <a:endParaRPr lang="en-US" sz="4400" dirty="0">
              <a:latin typeface="Segoe UI Black" panose="020B0A02040204020203" pitchFamily="34" charset="0"/>
              <a:ea typeface="Segoe UI Black" panose="020B0A02040204020203" pitchFamily="34" charset="0"/>
            </a:endParaRPr>
          </a:p>
        </p:txBody>
      </p:sp>
      <p:sp>
        <p:nvSpPr>
          <p:cNvPr id="7" name="TextBox 6">
            <a:extLst>
              <a:ext uri="{FF2B5EF4-FFF2-40B4-BE49-F238E27FC236}">
                <a16:creationId xmlns:a16="http://schemas.microsoft.com/office/drawing/2014/main" id="{862FB50F-ECC4-42A3-9C31-6AC3CDA2756F}"/>
              </a:ext>
            </a:extLst>
          </p:cNvPr>
          <p:cNvSpPr txBox="1"/>
          <p:nvPr/>
        </p:nvSpPr>
        <p:spPr>
          <a:xfrm>
            <a:off x="5255665" y="2052917"/>
            <a:ext cx="6452073"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New consolidated platform</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All active SharePoint development topics moved here</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Content managed in GitHub</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SharePoint Framework</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API reference</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SharePoint add-ins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Declarative customizations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Tutorials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Object Reference, etc.</a:t>
            </a:r>
          </a:p>
        </p:txBody>
      </p:sp>
    </p:spTree>
    <p:extLst>
      <p:ext uri="{BB962C8B-B14F-4D97-AF65-F5344CB8AC3E}">
        <p14:creationId xmlns:p14="http://schemas.microsoft.com/office/powerpoint/2010/main" val="394249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Effect transition="in" filter="fade">
                                      <p:cBhvr>
                                        <p:cTn id="36" dur="500"/>
                                        <p:tgtEl>
                                          <p:spTgt spid="7">
                                            <p:txEl>
                                              <p:pRg st="4" end="4"/>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7">
                                            <p:txEl>
                                              <p:pRg st="5" end="5"/>
                                            </p:txEl>
                                          </p:spTgt>
                                        </p:tgtEl>
                                        <p:attrNameLst>
                                          <p:attrName>style.visibility</p:attrName>
                                        </p:attrNameLst>
                                      </p:cBhvr>
                                      <p:to>
                                        <p:strVal val="visible"/>
                                      </p:to>
                                    </p:set>
                                    <p:animEffect transition="in" filter="fade">
                                      <p:cBhvr>
                                        <p:cTn id="40" dur="500"/>
                                        <p:tgtEl>
                                          <p:spTgt spid="7">
                                            <p:txEl>
                                              <p:pRg st="5" end="5"/>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xEl>
                                              <p:pRg st="6" end="6"/>
                                            </p:txEl>
                                          </p:spTgt>
                                        </p:tgtEl>
                                        <p:attrNameLst>
                                          <p:attrName>style.visibility</p:attrName>
                                        </p:attrNameLst>
                                      </p:cBhvr>
                                      <p:to>
                                        <p:strVal val="visible"/>
                                      </p:to>
                                    </p:set>
                                    <p:animEffect transition="in" filter="fade">
                                      <p:cBhvr>
                                        <p:cTn id="44" dur="500"/>
                                        <p:tgtEl>
                                          <p:spTgt spid="7">
                                            <p:txEl>
                                              <p:pRg st="6" end="6"/>
                                            </p:txEl>
                                          </p:spTgt>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7">
                                            <p:txEl>
                                              <p:pRg st="7" end="7"/>
                                            </p:txEl>
                                          </p:spTgt>
                                        </p:tgtEl>
                                        <p:attrNameLst>
                                          <p:attrName>style.visibility</p:attrName>
                                        </p:attrNameLst>
                                      </p:cBhvr>
                                      <p:to>
                                        <p:strVal val="visible"/>
                                      </p:to>
                                    </p:set>
                                    <p:animEffect transition="in" filter="fade">
                                      <p:cBhvr>
                                        <p:cTn id="48" dur="500"/>
                                        <p:tgtEl>
                                          <p:spTgt spid="7">
                                            <p:txEl>
                                              <p:pRg st="7" end="7"/>
                                            </p:txEl>
                                          </p:spTgt>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7">
                                            <p:txEl>
                                              <p:pRg st="8" end="8"/>
                                            </p:txEl>
                                          </p:spTgt>
                                        </p:tgtEl>
                                        <p:attrNameLst>
                                          <p:attrName>style.visibility</p:attrName>
                                        </p:attrNameLst>
                                      </p:cBhvr>
                                      <p:to>
                                        <p:strVal val="visible"/>
                                      </p:to>
                                    </p:set>
                                    <p:animEffect transition="in" filter="fade">
                                      <p:cBhvr>
                                        <p:cTn id="5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2DA13-5EC3-497F-8CB1-9F7AC0CCB6BF}"/>
              </a:ext>
            </a:extLst>
          </p:cNvPr>
          <p:cNvSpPr>
            <a:spLocks noGrp="1"/>
          </p:cNvSpPr>
          <p:nvPr>
            <p:ph type="title"/>
          </p:nvPr>
        </p:nvSpPr>
        <p:spPr>
          <a:xfrm>
            <a:off x="0" y="4827638"/>
            <a:ext cx="12192000" cy="1602657"/>
          </a:xfrm>
        </p:spPr>
        <p:txBody>
          <a:bodyPr anchor="ctr"/>
          <a:lstStyle/>
          <a:p>
            <a:r>
              <a:rPr lang="en-US" sz="9800" dirty="0">
                <a:ln w="28575">
                  <a:solidFill>
                    <a:schemeClr val="bg1"/>
                  </a:solidFill>
                </a:ln>
                <a:solidFill>
                  <a:schemeClr val="tx2"/>
                </a:solidFill>
              </a:rPr>
              <a:t>aka.ms/</a:t>
            </a:r>
            <a:r>
              <a:rPr lang="en-US" sz="9800" dirty="0" err="1">
                <a:ln w="28575">
                  <a:solidFill>
                    <a:schemeClr val="bg1"/>
                  </a:solidFill>
                </a:ln>
                <a:solidFill>
                  <a:schemeClr val="tx2"/>
                </a:solidFill>
              </a:rPr>
              <a:t>spdev</a:t>
            </a:r>
            <a:r>
              <a:rPr lang="en-US" sz="9800" dirty="0">
                <a:ln w="28575">
                  <a:solidFill>
                    <a:schemeClr val="bg1"/>
                  </a:solidFill>
                </a:ln>
                <a:solidFill>
                  <a:schemeClr val="tx2"/>
                </a:solidFill>
              </a:rPr>
              <a:t>-videos</a:t>
            </a:r>
            <a:endParaRPr lang="en-US" sz="9800" dirty="0">
              <a:ln w="12700">
                <a:solidFill>
                  <a:schemeClr val="bg1"/>
                </a:solidFill>
              </a:ln>
              <a:solidFill>
                <a:schemeClr val="tx2"/>
              </a:solidFill>
            </a:endParaRPr>
          </a:p>
        </p:txBody>
      </p:sp>
    </p:spTree>
    <p:extLst>
      <p:ext uri="{BB962C8B-B14F-4D97-AF65-F5344CB8AC3E}">
        <p14:creationId xmlns:p14="http://schemas.microsoft.com/office/powerpoint/2010/main" val="3973682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24091B-0488-477B-BBB6-6A559F2DE554}"/>
              </a:ext>
            </a:extLst>
          </p:cNvPr>
          <p:cNvPicPr>
            <a:picLocks noChangeAspect="1"/>
          </p:cNvPicPr>
          <p:nvPr/>
        </p:nvPicPr>
        <p:blipFill rotWithShape="1">
          <a:blip r:embed="rId2">
            <a:extLst>
              <a:ext uri="{28A0092B-C50C-407E-A947-70E740481C1C}">
                <a14:useLocalDpi xmlns:a14="http://schemas.microsoft.com/office/drawing/2010/main" val="0"/>
              </a:ext>
            </a:extLst>
          </a:blip>
          <a:srcRect l="2112" r="1897"/>
          <a:stretch/>
        </p:blipFill>
        <p:spPr>
          <a:xfrm>
            <a:off x="-1" y="0"/>
            <a:ext cx="12192001" cy="6438427"/>
          </a:xfrm>
          <a:prstGeom prst="rect">
            <a:avLst/>
          </a:prstGeom>
        </p:spPr>
      </p:pic>
    </p:spTree>
    <p:extLst>
      <p:ext uri="{BB962C8B-B14F-4D97-AF65-F5344CB8AC3E}">
        <p14:creationId xmlns:p14="http://schemas.microsoft.com/office/powerpoint/2010/main" val="2136788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1C512-78CF-44EA-9C5B-8682DE737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7" y="0"/>
            <a:ext cx="12157764" cy="6420819"/>
          </a:xfrm>
          <a:prstGeom prst="rect">
            <a:avLst/>
          </a:prstGeom>
        </p:spPr>
      </p:pic>
      <p:sp>
        <p:nvSpPr>
          <p:cNvPr id="4" name="TextBox 3">
            <a:extLst>
              <a:ext uri="{FF2B5EF4-FFF2-40B4-BE49-F238E27FC236}">
                <a16:creationId xmlns:a16="http://schemas.microsoft.com/office/drawing/2014/main" id="{00051AB9-9385-4C8B-B495-C7699BA81F5C}"/>
              </a:ext>
            </a:extLst>
          </p:cNvPr>
          <p:cNvSpPr txBox="1"/>
          <p:nvPr/>
        </p:nvSpPr>
        <p:spPr>
          <a:xfrm>
            <a:off x="6544008" y="1658983"/>
            <a:ext cx="4733909"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Web cast recordings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Quick Guidance Videos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Tutorial Videos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Training Videos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Community call recordings</a:t>
            </a:r>
          </a:p>
          <a:p>
            <a:pPr marL="457200" indent="-457200">
              <a:buFont typeface="Arial" panose="020B0604020202020204" pitchFamily="34" charset="0"/>
              <a:buChar char="•"/>
            </a:pPr>
            <a:r>
              <a:rPr lang="en-US" sz="2400" b="1" dirty="0">
                <a:ln>
                  <a:solidFill>
                    <a:schemeClr val="tx1"/>
                  </a:solidFill>
                </a:ln>
                <a:ea typeface="Segoe UI Black" panose="020B0A02040204020203" pitchFamily="34" charset="0"/>
              </a:rPr>
              <a:t>350+ videos!</a:t>
            </a:r>
          </a:p>
        </p:txBody>
      </p:sp>
      <p:pic>
        <p:nvPicPr>
          <p:cNvPr id="5" name="Picture 2" descr="Image result for youtube logo">
            <a:extLst>
              <a:ext uri="{FF2B5EF4-FFF2-40B4-BE49-F238E27FC236}">
                <a16:creationId xmlns:a16="http://schemas.microsoft.com/office/drawing/2014/main" id="{710AAABB-EEA9-4A44-BD31-B3256912F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632" y="1379141"/>
            <a:ext cx="4159361" cy="258816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235FBB6-B6B0-4D01-83D1-BD7679D91CCF}"/>
              </a:ext>
            </a:extLst>
          </p:cNvPr>
          <p:cNvGrpSpPr/>
          <p:nvPr/>
        </p:nvGrpSpPr>
        <p:grpSpPr>
          <a:xfrm>
            <a:off x="2795810" y="5279257"/>
            <a:ext cx="7406627" cy="914400"/>
            <a:chOff x="3281038" y="5574225"/>
            <a:chExt cx="7406627" cy="914400"/>
          </a:xfrm>
        </p:grpSpPr>
        <p:sp>
          <p:nvSpPr>
            <p:cNvPr id="6" name="TextBox 5">
              <a:extLst>
                <a:ext uri="{FF2B5EF4-FFF2-40B4-BE49-F238E27FC236}">
                  <a16:creationId xmlns:a16="http://schemas.microsoft.com/office/drawing/2014/main" id="{18239D69-8EF4-4B76-907E-20A265916450}"/>
                </a:ext>
              </a:extLst>
            </p:cNvPr>
            <p:cNvSpPr txBox="1"/>
            <p:nvPr/>
          </p:nvSpPr>
          <p:spPr>
            <a:xfrm>
              <a:off x="5953756" y="5800592"/>
              <a:ext cx="4733909" cy="461665"/>
            </a:xfrm>
            <a:prstGeom prst="rect">
              <a:avLst/>
            </a:prstGeom>
            <a:noFill/>
          </p:spPr>
          <p:txBody>
            <a:bodyPr wrap="square" rtlCol="0">
              <a:spAutoFit/>
            </a:bodyPr>
            <a:lstStyle/>
            <a:p>
              <a:r>
                <a:rPr lang="en-US" sz="2400" dirty="0">
                  <a:ln>
                    <a:solidFill>
                      <a:schemeClr val="tx1"/>
                    </a:solidFill>
                  </a:ln>
                  <a:ea typeface="Segoe UI Black" panose="020B0A02040204020203" pitchFamily="34" charset="0"/>
                </a:rPr>
                <a:t>slideshare.net/sharepointpnp</a:t>
              </a:r>
            </a:p>
          </p:txBody>
        </p:sp>
        <p:sp>
          <p:nvSpPr>
            <p:cNvPr id="7" name="TextBox 6">
              <a:extLst>
                <a:ext uri="{FF2B5EF4-FFF2-40B4-BE49-F238E27FC236}">
                  <a16:creationId xmlns:a16="http://schemas.microsoft.com/office/drawing/2014/main" id="{BED75CAC-996E-409A-87CD-477E3D676DDA}"/>
                </a:ext>
              </a:extLst>
            </p:cNvPr>
            <p:cNvSpPr txBox="1"/>
            <p:nvPr/>
          </p:nvSpPr>
          <p:spPr>
            <a:xfrm>
              <a:off x="3281038" y="5626290"/>
              <a:ext cx="1605594" cy="707886"/>
            </a:xfrm>
            <a:prstGeom prst="rect">
              <a:avLst/>
            </a:prstGeom>
            <a:noFill/>
          </p:spPr>
          <p:txBody>
            <a:bodyPr wrap="square" rtlCol="0">
              <a:spAutoFit/>
            </a:bodyPr>
            <a:lstStyle/>
            <a:p>
              <a:r>
                <a:rPr lang="en-US" sz="4000" b="1" dirty="0">
                  <a:solidFill>
                    <a:schemeClr val="tx2"/>
                  </a:solidFill>
                  <a:ea typeface="Segoe UI Black" panose="020B0A02040204020203" pitchFamily="34" charset="0"/>
                </a:rPr>
                <a:t>Slides</a:t>
              </a:r>
            </a:p>
          </p:txBody>
        </p:sp>
        <p:pic>
          <p:nvPicPr>
            <p:cNvPr id="8" name="Graphic 7" descr="Line Arrow: Straight">
              <a:extLst>
                <a:ext uri="{FF2B5EF4-FFF2-40B4-BE49-F238E27FC236}">
                  <a16:creationId xmlns:a16="http://schemas.microsoft.com/office/drawing/2014/main" id="{3B8479B0-502E-4D53-8C42-BE3F46FC82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886632" y="5574225"/>
              <a:ext cx="914400" cy="914400"/>
            </a:xfrm>
            <a:prstGeom prst="rect">
              <a:avLst/>
            </a:prstGeom>
          </p:spPr>
        </p:pic>
      </p:grpSp>
    </p:spTree>
    <p:extLst>
      <p:ext uri="{BB962C8B-B14F-4D97-AF65-F5344CB8AC3E}">
        <p14:creationId xmlns:p14="http://schemas.microsoft.com/office/powerpoint/2010/main" val="375423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3F6898-563C-4740-BE81-92AFD05CB25B}"/>
              </a:ext>
            </a:extLst>
          </p:cNvPr>
          <p:cNvSpPr/>
          <p:nvPr/>
        </p:nvSpPr>
        <p:spPr>
          <a:xfrm>
            <a:off x="0" y="0"/>
            <a:ext cx="12192000" cy="6417892"/>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C82DA13-5EC3-497F-8CB1-9F7AC0CCB6BF}"/>
              </a:ext>
            </a:extLst>
          </p:cNvPr>
          <p:cNvSpPr>
            <a:spLocks noGrp="1"/>
          </p:cNvSpPr>
          <p:nvPr>
            <p:ph type="title"/>
          </p:nvPr>
        </p:nvSpPr>
        <p:spPr>
          <a:xfrm>
            <a:off x="0" y="4562167"/>
            <a:ext cx="12192000" cy="1602657"/>
          </a:xfrm>
        </p:spPr>
        <p:txBody>
          <a:bodyPr anchor="ctr"/>
          <a:lstStyle/>
          <a:p>
            <a:r>
              <a:rPr lang="en-US" sz="9200" dirty="0">
                <a:ln w="28575">
                  <a:solidFill>
                    <a:schemeClr val="bg1"/>
                  </a:solidFill>
                </a:ln>
                <a:solidFill>
                  <a:schemeClr val="accent6">
                    <a:lumMod val="75000"/>
                  </a:schemeClr>
                </a:solidFill>
              </a:rPr>
              <a:t>aka.ms/</a:t>
            </a:r>
            <a:r>
              <a:rPr lang="en-US" sz="9200" dirty="0" err="1">
                <a:ln w="28575">
                  <a:solidFill>
                    <a:schemeClr val="bg1"/>
                  </a:solidFill>
                </a:ln>
                <a:solidFill>
                  <a:schemeClr val="accent6">
                    <a:lumMod val="75000"/>
                  </a:schemeClr>
                </a:solidFill>
              </a:rPr>
              <a:t>spdev</a:t>
            </a:r>
            <a:r>
              <a:rPr lang="en-US" sz="9200" dirty="0">
                <a:ln w="28575">
                  <a:solidFill>
                    <a:schemeClr val="bg1"/>
                  </a:solidFill>
                </a:ln>
                <a:solidFill>
                  <a:schemeClr val="accent6">
                    <a:lumMod val="75000"/>
                  </a:schemeClr>
                </a:solidFill>
              </a:rPr>
              <a:t>-samples</a:t>
            </a:r>
            <a:endParaRPr lang="en-US" sz="9200" dirty="0">
              <a:ln w="12700">
                <a:solidFill>
                  <a:schemeClr val="bg1"/>
                </a:solidFill>
              </a:ln>
              <a:solidFill>
                <a:schemeClr val="accent6">
                  <a:lumMod val="75000"/>
                </a:schemeClr>
              </a:solidFill>
            </a:endParaRPr>
          </a:p>
        </p:txBody>
      </p:sp>
    </p:spTree>
    <p:extLst>
      <p:ext uri="{BB962C8B-B14F-4D97-AF65-F5344CB8AC3E}">
        <p14:creationId xmlns:p14="http://schemas.microsoft.com/office/powerpoint/2010/main" val="484983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DBD5AB-1F7F-4317-9DD6-DA74D7C6E9F4}"/>
              </a:ext>
            </a:extLst>
          </p:cNvPr>
          <p:cNvPicPr>
            <a:picLocks noChangeAspect="1"/>
          </p:cNvPicPr>
          <p:nvPr/>
        </p:nvPicPr>
        <p:blipFill rotWithShape="1">
          <a:blip r:embed="rId2"/>
          <a:srcRect l="2185" r="2185"/>
          <a:stretch/>
        </p:blipFill>
        <p:spPr>
          <a:xfrm>
            <a:off x="1" y="-1"/>
            <a:ext cx="12192000" cy="6440130"/>
          </a:xfrm>
          <a:prstGeom prst="rect">
            <a:avLst/>
          </a:prstGeom>
        </p:spPr>
      </p:pic>
    </p:spTree>
    <p:extLst>
      <p:ext uri="{BB962C8B-B14F-4D97-AF65-F5344CB8AC3E}">
        <p14:creationId xmlns:p14="http://schemas.microsoft.com/office/powerpoint/2010/main" val="1275358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CD0B83E-70B6-4FBC-BBFB-11FB3483B352}"/>
              </a:ext>
            </a:extLst>
          </p:cNvPr>
          <p:cNvSpPr>
            <a:spLocks noGrp="1"/>
          </p:cNvSpPr>
          <p:nvPr>
            <p:ph idx="4294967295"/>
          </p:nvPr>
        </p:nvSpPr>
        <p:spPr>
          <a:xfrm>
            <a:off x="1654141" y="4136679"/>
            <a:ext cx="4510355" cy="733425"/>
          </a:xfrm>
        </p:spPr>
        <p:txBody>
          <a:bodyPr>
            <a:normAutofit/>
          </a:bodyPr>
          <a:lstStyle/>
          <a:p>
            <a:pPr marL="0" indent="0">
              <a:buNone/>
            </a:pPr>
            <a:r>
              <a:rPr lang="en-US" sz="4000" dirty="0">
                <a:solidFill>
                  <a:schemeClr val="bg1"/>
                </a:solidFill>
              </a:rPr>
              <a:t>@theChrisKent</a:t>
            </a:r>
          </a:p>
        </p:txBody>
      </p:sp>
      <p:sp>
        <p:nvSpPr>
          <p:cNvPr id="4" name="Title 3">
            <a:extLst>
              <a:ext uri="{FF2B5EF4-FFF2-40B4-BE49-F238E27FC236}">
                <a16:creationId xmlns:a16="http://schemas.microsoft.com/office/drawing/2014/main" id="{976D5D95-C18E-46C6-9AC0-0A0E5F6A9FFB}"/>
              </a:ext>
            </a:extLst>
          </p:cNvPr>
          <p:cNvSpPr>
            <a:spLocks noGrp="1"/>
          </p:cNvSpPr>
          <p:nvPr>
            <p:ph type="title" idx="4294967295"/>
          </p:nvPr>
        </p:nvSpPr>
        <p:spPr>
          <a:xfrm rot="21287540">
            <a:off x="7850152" y="4682493"/>
            <a:ext cx="2189725" cy="801687"/>
          </a:xfrm>
        </p:spPr>
        <p:txBody>
          <a:bodyPr>
            <a:noAutofit/>
          </a:bodyPr>
          <a:lstStyle/>
          <a:p>
            <a:r>
              <a:rPr lang="en-US" sz="4400" dirty="0">
                <a:solidFill>
                  <a:schemeClr val="bg1"/>
                </a:solidFill>
                <a:latin typeface="Segoe Print" panose="02000600000000000000" pitchFamily="2" charset="0"/>
              </a:rPr>
              <a:t>“Me”</a:t>
            </a:r>
          </a:p>
        </p:txBody>
      </p:sp>
      <p:pic>
        <p:nvPicPr>
          <p:cNvPr id="6" name="Picture 5" descr="Incredibly Handsome Man">
            <a:extLst>
              <a:ext uri="{FF2B5EF4-FFF2-40B4-BE49-F238E27FC236}">
                <a16:creationId xmlns:a16="http://schemas.microsoft.com/office/drawing/2014/main" id="{A5979121-E7A9-4BE3-BAF1-54F013B0EB34}"/>
              </a:ext>
            </a:extLst>
          </p:cNvPr>
          <p:cNvPicPr>
            <a:picLocks noChangeAspect="1"/>
          </p:cNvPicPr>
          <p:nvPr/>
        </p:nvPicPr>
        <p:blipFill>
          <a:blip r:embed="rId3"/>
          <a:stretch>
            <a:fillRect/>
          </a:stretch>
        </p:blipFill>
        <p:spPr>
          <a:xfrm>
            <a:off x="6888873" y="1137878"/>
            <a:ext cx="3143892" cy="30975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2" descr="http://cdn.madeby.hm/img/twitter-bird-white-on-blue-xl.png">
            <a:extLst>
              <a:ext uri="{FF2B5EF4-FFF2-40B4-BE49-F238E27FC236}">
                <a16:creationId xmlns:a16="http://schemas.microsoft.com/office/drawing/2014/main" id="{6A5D6851-EA20-47BF-8F67-1C36FF1A6C22}"/>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55555" y="4194726"/>
            <a:ext cx="761488" cy="617332"/>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Line Arrow: Clockwise curve">
            <a:extLst>
              <a:ext uri="{FF2B5EF4-FFF2-40B4-BE49-F238E27FC236}">
                <a16:creationId xmlns:a16="http://schemas.microsoft.com/office/drawing/2014/main" id="{74567391-1DD3-437D-9EE0-42B71DCC82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986320">
            <a:off x="7224093" y="4493945"/>
            <a:ext cx="795248" cy="795248"/>
          </a:xfrm>
          <a:prstGeom prst="rect">
            <a:avLst/>
          </a:prstGeom>
        </p:spPr>
      </p:pic>
      <p:pic>
        <p:nvPicPr>
          <p:cNvPr id="18" name="Graphic 17" descr="Newspaper">
            <a:extLst>
              <a:ext uri="{FF2B5EF4-FFF2-40B4-BE49-F238E27FC236}">
                <a16:creationId xmlns:a16="http://schemas.microsoft.com/office/drawing/2014/main" id="{113D147C-2272-44BC-8B2F-06EC943984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099" y="5200650"/>
            <a:ext cx="914400" cy="914400"/>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8BFDD5A1-1724-4AAA-88C2-EF2B287408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3622" y="0"/>
            <a:ext cx="1197903" cy="1896680"/>
          </a:xfrm>
          <a:prstGeom prst="rect">
            <a:avLst/>
          </a:prstGeom>
        </p:spPr>
      </p:pic>
      <p:pic>
        <p:nvPicPr>
          <p:cNvPr id="8" name="Graphic 7" descr="Map with pin">
            <a:extLst>
              <a:ext uri="{FF2B5EF4-FFF2-40B4-BE49-F238E27FC236}">
                <a16:creationId xmlns:a16="http://schemas.microsoft.com/office/drawing/2014/main" id="{CDFF19D5-4103-4BF0-BCDE-3562D99016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9099" y="285750"/>
            <a:ext cx="914400" cy="914400"/>
          </a:xfrm>
          <a:prstGeom prst="rect">
            <a:avLst/>
          </a:prstGeom>
        </p:spPr>
      </p:pic>
      <p:pic>
        <p:nvPicPr>
          <p:cNvPr id="11" name="Graphic 10" descr="Hamster">
            <a:extLst>
              <a:ext uri="{FF2B5EF4-FFF2-40B4-BE49-F238E27FC236}">
                <a16:creationId xmlns:a16="http://schemas.microsoft.com/office/drawing/2014/main" id="{116791E3-2DF1-4CDB-94DD-74F241AD7C2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9099" y="2891734"/>
            <a:ext cx="914400" cy="914400"/>
          </a:xfrm>
          <a:prstGeom prst="rect">
            <a:avLst/>
          </a:prstGeom>
        </p:spPr>
      </p:pic>
      <p:pic>
        <p:nvPicPr>
          <p:cNvPr id="14" name="Graphic 13" descr="Heart">
            <a:extLst>
              <a:ext uri="{FF2B5EF4-FFF2-40B4-BE49-F238E27FC236}">
                <a16:creationId xmlns:a16="http://schemas.microsoft.com/office/drawing/2014/main" id="{E57B6C6F-8A91-47EA-A779-36EE280D74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9099" y="1588742"/>
            <a:ext cx="914400" cy="914400"/>
          </a:xfrm>
          <a:prstGeom prst="rect">
            <a:avLst/>
          </a:prstGeom>
        </p:spPr>
      </p:pic>
      <p:sp>
        <p:nvSpPr>
          <p:cNvPr id="20" name="Content Placeholder 4">
            <a:extLst>
              <a:ext uri="{FF2B5EF4-FFF2-40B4-BE49-F238E27FC236}">
                <a16:creationId xmlns:a16="http://schemas.microsoft.com/office/drawing/2014/main" id="{92E0DE1B-726D-4E9C-B124-19A3E80436DC}"/>
              </a:ext>
            </a:extLst>
          </p:cNvPr>
          <p:cNvSpPr txBox="1">
            <a:spLocks/>
          </p:cNvSpPr>
          <p:nvPr/>
        </p:nvSpPr>
        <p:spPr>
          <a:xfrm>
            <a:off x="1654141" y="5291137"/>
            <a:ext cx="4510355" cy="733425"/>
          </a:xfrm>
          <a:prstGeom prst="rect">
            <a:avLst/>
          </a:prstGeom>
        </p:spPr>
        <p:txBody>
          <a:bodyPr vert="horz" lIns="91440" tIns="45720" rIns="91440" bIns="45720" rtlCol="0">
            <a:normAutofit/>
          </a:bodyPr>
          <a:lstStyle>
            <a:lvl1pPr marL="347663" indent="-347663"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1pPr>
            <a:lvl2pPr marL="804863" indent="-347663"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Segoe UI Light" panose="020B0502040204020203" pitchFamily="34" charset="0"/>
                <a:ea typeface="+mn-ea"/>
                <a:cs typeface="Segoe UI Light" panose="020B0502040204020203" pitchFamily="34" charset="0"/>
              </a:defRPr>
            </a:lvl2pPr>
            <a:lvl3pPr marL="1262063" indent="-347663"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17192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4pPr>
            <a:lvl5pPr marL="21764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theChrisKent.com</a:t>
            </a:r>
          </a:p>
        </p:txBody>
      </p:sp>
      <p:grpSp>
        <p:nvGrpSpPr>
          <p:cNvPr id="16" name="Group 15">
            <a:extLst>
              <a:ext uri="{FF2B5EF4-FFF2-40B4-BE49-F238E27FC236}">
                <a16:creationId xmlns:a16="http://schemas.microsoft.com/office/drawing/2014/main" id="{9E99D58F-48A2-4AD2-8F14-61D870094DF9}"/>
              </a:ext>
            </a:extLst>
          </p:cNvPr>
          <p:cNvGrpSpPr/>
          <p:nvPr/>
        </p:nvGrpSpPr>
        <p:grpSpPr>
          <a:xfrm>
            <a:off x="1659277" y="2927558"/>
            <a:ext cx="3143892" cy="857138"/>
            <a:chOff x="1767156" y="2938574"/>
            <a:chExt cx="3143892" cy="857138"/>
          </a:xfrm>
        </p:grpSpPr>
        <p:pic>
          <p:nvPicPr>
            <p:cNvPr id="3" name="Picture 2">
              <a:extLst>
                <a:ext uri="{FF2B5EF4-FFF2-40B4-BE49-F238E27FC236}">
                  <a16:creationId xmlns:a16="http://schemas.microsoft.com/office/drawing/2014/main" id="{D93720CB-371A-406C-B3BD-DA3E0F55B70E}"/>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896202" y="2938574"/>
              <a:ext cx="1222005" cy="431650"/>
            </a:xfrm>
            <a:prstGeom prst="rect">
              <a:avLst/>
            </a:prstGeom>
          </p:spPr>
        </p:pic>
        <p:sp>
          <p:nvSpPr>
            <p:cNvPr id="21" name="Content Placeholder 4">
              <a:extLst>
                <a:ext uri="{FF2B5EF4-FFF2-40B4-BE49-F238E27FC236}">
                  <a16:creationId xmlns:a16="http://schemas.microsoft.com/office/drawing/2014/main" id="{C3DC4A20-023F-4F27-82A9-147667AC3685}"/>
                </a:ext>
              </a:extLst>
            </p:cNvPr>
            <p:cNvSpPr txBox="1">
              <a:spLocks/>
            </p:cNvSpPr>
            <p:nvPr/>
          </p:nvSpPr>
          <p:spPr>
            <a:xfrm>
              <a:off x="1767156" y="3429000"/>
              <a:ext cx="3143892" cy="366712"/>
            </a:xfrm>
            <a:prstGeom prst="rect">
              <a:avLst/>
            </a:prstGeom>
          </p:spPr>
          <p:txBody>
            <a:bodyPr vert="horz" lIns="91440" tIns="45720" rIns="91440" bIns="45720" rtlCol="0" anchor="ctr">
              <a:normAutofit fontScale="92500" lnSpcReduction="10000"/>
            </a:bodyPr>
            <a:lstStyle>
              <a:lvl1pPr marL="347663" indent="-347663"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1pPr>
              <a:lvl2pPr marL="804863" indent="-347663"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Segoe UI Light" panose="020B0502040204020203" pitchFamily="34" charset="0"/>
                  <a:ea typeface="+mn-ea"/>
                  <a:cs typeface="Segoe UI Light" panose="020B0502040204020203" pitchFamily="34" charset="0"/>
                </a:defRPr>
              </a:lvl2pPr>
              <a:lvl3pPr marL="1262063" indent="-347663"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17192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4pPr>
              <a:lvl5pPr marL="21764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solidFill>
                </a:rPr>
                <a:t>Office 365 Practice Lead</a:t>
              </a:r>
            </a:p>
          </p:txBody>
        </p:sp>
      </p:grpSp>
      <p:sp>
        <p:nvSpPr>
          <p:cNvPr id="22" name="Content Placeholder 4">
            <a:extLst>
              <a:ext uri="{FF2B5EF4-FFF2-40B4-BE49-F238E27FC236}">
                <a16:creationId xmlns:a16="http://schemas.microsoft.com/office/drawing/2014/main" id="{E94EDF24-42BC-46EB-9D33-6E205F1FCA86}"/>
              </a:ext>
            </a:extLst>
          </p:cNvPr>
          <p:cNvSpPr txBox="1">
            <a:spLocks/>
          </p:cNvSpPr>
          <p:nvPr/>
        </p:nvSpPr>
        <p:spPr>
          <a:xfrm>
            <a:off x="1652190" y="444250"/>
            <a:ext cx="4510355" cy="733425"/>
          </a:xfrm>
          <a:prstGeom prst="rect">
            <a:avLst/>
          </a:prstGeom>
        </p:spPr>
        <p:txBody>
          <a:bodyPr vert="horz" lIns="91440" tIns="45720" rIns="91440" bIns="45720" rtlCol="0">
            <a:normAutofit/>
          </a:bodyPr>
          <a:lstStyle>
            <a:lvl1pPr marL="347663" indent="-347663"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1pPr>
            <a:lvl2pPr marL="804863" indent="-347663"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Segoe UI Light" panose="020B0502040204020203" pitchFamily="34" charset="0"/>
                <a:ea typeface="+mn-ea"/>
                <a:cs typeface="Segoe UI Light" panose="020B0502040204020203" pitchFamily="34" charset="0"/>
              </a:defRPr>
            </a:lvl2pPr>
            <a:lvl3pPr marL="1262063" indent="-347663"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17192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4pPr>
            <a:lvl5pPr marL="21764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Indianapolis, IN</a:t>
            </a:r>
          </a:p>
        </p:txBody>
      </p:sp>
      <p:sp>
        <p:nvSpPr>
          <p:cNvPr id="30" name="Title 3">
            <a:extLst>
              <a:ext uri="{FF2B5EF4-FFF2-40B4-BE49-F238E27FC236}">
                <a16:creationId xmlns:a16="http://schemas.microsoft.com/office/drawing/2014/main" id="{3B7DEA9F-F212-4048-91CD-A7C5037A84F3}"/>
              </a:ext>
            </a:extLst>
          </p:cNvPr>
          <p:cNvSpPr txBox="1">
            <a:spLocks/>
          </p:cNvSpPr>
          <p:nvPr/>
        </p:nvSpPr>
        <p:spPr>
          <a:xfrm rot="439260">
            <a:off x="10634470" y="2121190"/>
            <a:ext cx="1618425" cy="801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sz="1600" dirty="0">
                <a:solidFill>
                  <a:schemeClr val="bg1"/>
                </a:solidFill>
                <a:latin typeface="Segoe Print" panose="02000600000000000000" pitchFamily="2" charset="0"/>
              </a:rPr>
              <a:t>Office Development</a:t>
            </a:r>
          </a:p>
        </p:txBody>
      </p:sp>
      <p:pic>
        <p:nvPicPr>
          <p:cNvPr id="31" name="Graphic 30" descr="Line Arrow: Slight curve">
            <a:extLst>
              <a:ext uri="{FF2B5EF4-FFF2-40B4-BE49-F238E27FC236}">
                <a16:creationId xmlns:a16="http://schemas.microsoft.com/office/drawing/2014/main" id="{D02A6F84-9A91-4A44-B5B5-6DF7FD0ABF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6578978">
            <a:off x="11686882" y="1998025"/>
            <a:ext cx="480161" cy="480161"/>
          </a:xfrm>
          <a:prstGeom prst="rect">
            <a:avLst/>
          </a:prstGeom>
        </p:spPr>
      </p:pic>
      <p:pic>
        <p:nvPicPr>
          <p:cNvPr id="29" name="Graphic 28">
            <a:extLst>
              <a:ext uri="{FF2B5EF4-FFF2-40B4-BE49-F238E27FC236}">
                <a16:creationId xmlns:a16="http://schemas.microsoft.com/office/drawing/2014/main" id="{A8A46201-88F6-4E31-A99F-D1A70A2B44E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45370" y="5555443"/>
            <a:ext cx="1746629" cy="873315"/>
          </a:xfrm>
          <a:prstGeom prst="rect">
            <a:avLst/>
          </a:prstGeom>
        </p:spPr>
      </p:pic>
      <p:sp>
        <p:nvSpPr>
          <p:cNvPr id="32" name="Title 3">
            <a:extLst>
              <a:ext uri="{FF2B5EF4-FFF2-40B4-BE49-F238E27FC236}">
                <a16:creationId xmlns:a16="http://schemas.microsoft.com/office/drawing/2014/main" id="{2CE8DD22-0E77-4648-8138-A14AF400CF33}"/>
              </a:ext>
            </a:extLst>
          </p:cNvPr>
          <p:cNvSpPr txBox="1">
            <a:spLocks/>
          </p:cNvSpPr>
          <p:nvPr/>
        </p:nvSpPr>
        <p:spPr>
          <a:xfrm rot="20912100">
            <a:off x="10507971" y="4469261"/>
            <a:ext cx="1711419" cy="801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sz="1600" dirty="0">
                <a:solidFill>
                  <a:schemeClr val="bg1"/>
                </a:solidFill>
                <a:latin typeface="Segoe Print" panose="02000600000000000000" pitchFamily="2" charset="0"/>
              </a:rPr>
              <a:t>Member of the Core Team</a:t>
            </a:r>
          </a:p>
        </p:txBody>
      </p:sp>
      <p:pic>
        <p:nvPicPr>
          <p:cNvPr id="33" name="Graphic 32" descr="Line Arrow: Slight curve">
            <a:extLst>
              <a:ext uri="{FF2B5EF4-FFF2-40B4-BE49-F238E27FC236}">
                <a16:creationId xmlns:a16="http://schemas.microsoft.com/office/drawing/2014/main" id="{2200C44C-06CC-41D8-8B47-FFF3F8894D7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6050854">
            <a:off x="10433255" y="5011535"/>
            <a:ext cx="480161" cy="480161"/>
          </a:xfrm>
          <a:prstGeom prst="rect">
            <a:avLst/>
          </a:prstGeom>
        </p:spPr>
      </p:pic>
      <p:grpSp>
        <p:nvGrpSpPr>
          <p:cNvPr id="35" name="Group 34">
            <a:extLst>
              <a:ext uri="{FF2B5EF4-FFF2-40B4-BE49-F238E27FC236}">
                <a16:creationId xmlns:a16="http://schemas.microsoft.com/office/drawing/2014/main" id="{64988523-2A2E-4F21-A84D-924E81C13E27}"/>
              </a:ext>
            </a:extLst>
          </p:cNvPr>
          <p:cNvGrpSpPr/>
          <p:nvPr/>
        </p:nvGrpSpPr>
        <p:grpSpPr>
          <a:xfrm>
            <a:off x="1659277" y="1478295"/>
            <a:ext cx="4457982" cy="1097280"/>
            <a:chOff x="1548790" y="2824228"/>
            <a:chExt cx="4457982" cy="1097280"/>
          </a:xfrm>
        </p:grpSpPr>
        <p:pic>
          <p:nvPicPr>
            <p:cNvPr id="7" name="Picture 6" descr="A young boy sitting at a table eating food&#10;&#10;Description generated with high confidence">
              <a:extLst>
                <a:ext uri="{FF2B5EF4-FFF2-40B4-BE49-F238E27FC236}">
                  <a16:creationId xmlns:a16="http://schemas.microsoft.com/office/drawing/2014/main" id="{B97D564B-77A9-40A8-A348-700CBE26BE12}"/>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2628155" y="2825653"/>
              <a:ext cx="1097280" cy="1094430"/>
            </a:xfrm>
            <a:prstGeom prst="ellipse">
              <a:avLst/>
            </a:prstGeom>
            <a:ln>
              <a:noFill/>
            </a:ln>
            <a:effectLst>
              <a:softEdge rad="112500"/>
            </a:effectLst>
          </p:spPr>
        </p:pic>
        <p:pic>
          <p:nvPicPr>
            <p:cNvPr id="12" name="Picture 11" descr="A person standing next to a body of water&#10;&#10;Description generated with very high confidence">
              <a:extLst>
                <a:ext uri="{FF2B5EF4-FFF2-40B4-BE49-F238E27FC236}">
                  <a16:creationId xmlns:a16="http://schemas.microsoft.com/office/drawing/2014/main" id="{63F2DDFF-E635-43C1-A12D-B5FD062B683B}"/>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4909492" y="2824228"/>
              <a:ext cx="1097280" cy="1097280"/>
            </a:xfrm>
            <a:prstGeom prst="ellipse">
              <a:avLst/>
            </a:prstGeom>
            <a:ln>
              <a:noFill/>
            </a:ln>
            <a:effectLst>
              <a:softEdge rad="112500"/>
            </a:effectLst>
          </p:spPr>
        </p:pic>
        <p:pic>
          <p:nvPicPr>
            <p:cNvPr id="19" name="Picture 18" descr="A person riding on top of a rock&#10;&#10;Description generated with high confidence">
              <a:extLst>
                <a:ext uri="{FF2B5EF4-FFF2-40B4-BE49-F238E27FC236}">
                  <a16:creationId xmlns:a16="http://schemas.microsoft.com/office/drawing/2014/main" id="{4FF8DBF4-9E39-425E-A52C-079B07370BCC}"/>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3766815" y="2824228"/>
              <a:ext cx="1101298" cy="1097280"/>
            </a:xfrm>
            <a:prstGeom prst="ellipse">
              <a:avLst/>
            </a:prstGeom>
            <a:ln>
              <a:noFill/>
            </a:ln>
            <a:effectLst>
              <a:softEdge rad="112500"/>
            </a:effectLst>
          </p:spPr>
        </p:pic>
        <p:pic>
          <p:nvPicPr>
            <p:cNvPr id="34" name="Picture 33" descr="A group of people posing for the camera&#10;&#10;Description generated with very high confidence">
              <a:extLst>
                <a:ext uri="{FF2B5EF4-FFF2-40B4-BE49-F238E27FC236}">
                  <a16:creationId xmlns:a16="http://schemas.microsoft.com/office/drawing/2014/main" id="{CE1F7D7B-28A1-4414-A7DB-5539BB868A66}"/>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548790" y="2824228"/>
              <a:ext cx="1037985" cy="1097280"/>
            </a:xfrm>
            <a:prstGeom prst="ellipse">
              <a:avLst/>
            </a:prstGeom>
            <a:ln>
              <a:noFill/>
            </a:ln>
            <a:effectLst>
              <a:softEdge rad="112500"/>
            </a:effectLst>
          </p:spPr>
        </p:pic>
      </p:grpSp>
    </p:spTree>
    <p:extLst>
      <p:ext uri="{BB962C8B-B14F-4D97-AF65-F5344CB8AC3E}">
        <p14:creationId xmlns:p14="http://schemas.microsoft.com/office/powerpoint/2010/main" val="18289019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1+#ppt_w/2"/>
                                          </p:val>
                                        </p:tav>
                                        <p:tav tm="100000">
                                          <p:val>
                                            <p:strVal val="#ppt_x"/>
                                          </p:val>
                                        </p:tav>
                                      </p:tavLst>
                                    </p:anim>
                                    <p:anim calcmode="lin" valueType="num">
                                      <p:cBhvr additive="base">
                                        <p:cTn id="12" dur="2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250" fill="hold"/>
                                        <p:tgtEl>
                                          <p:spTgt spid="29"/>
                                        </p:tgtEl>
                                        <p:attrNameLst>
                                          <p:attrName>ppt_x</p:attrName>
                                        </p:attrNameLst>
                                      </p:cBhvr>
                                      <p:tavLst>
                                        <p:tav tm="0">
                                          <p:val>
                                            <p:strVal val="1+#ppt_w/2"/>
                                          </p:val>
                                        </p:tav>
                                        <p:tav tm="100000">
                                          <p:val>
                                            <p:strVal val="#ppt_x"/>
                                          </p:val>
                                        </p:tav>
                                      </p:tavLst>
                                    </p:anim>
                                    <p:anim calcmode="lin" valueType="num">
                                      <p:cBhvr additive="base">
                                        <p:cTn id="16" dur="250" fill="hold"/>
                                        <p:tgtEl>
                                          <p:spTgt spid="29"/>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600000">
                                      <p:cBhvr>
                                        <p:cTn id="18" dur="250" fill="hold"/>
                                        <p:tgtEl>
                                          <p:spTgt spid="6"/>
                                        </p:tgtEl>
                                        <p:attrNameLst>
                                          <p:attrName>r</p:attrName>
                                        </p:attrNameLst>
                                      </p:cBhvr>
                                    </p:animRot>
                                  </p:childTnLst>
                                </p:cTn>
                              </p:par>
                            </p:childTnLst>
                          </p:cTn>
                        </p:par>
                        <p:par>
                          <p:cTn id="19" fill="hold">
                            <p:stCondLst>
                              <p:cond delay="250"/>
                            </p:stCondLst>
                            <p:childTnLst>
                              <p:par>
                                <p:cTn id="20" presetID="32" presetClass="emph" presetSubtype="0" fill="hold" nodeType="afterEffect">
                                  <p:stCondLst>
                                    <p:cond delay="0"/>
                                  </p:stCondLst>
                                  <p:childTnLst>
                                    <p:animRot by="120000">
                                      <p:cBhvr>
                                        <p:cTn id="21" dur="1" fill="hold">
                                          <p:stCondLst>
                                            <p:cond delay="0"/>
                                          </p:stCondLst>
                                        </p:cTn>
                                        <p:tgtEl>
                                          <p:spTgt spid="6"/>
                                        </p:tgtEl>
                                        <p:attrNameLst>
                                          <p:attrName>r</p:attrName>
                                        </p:attrNameLst>
                                      </p:cBhvr>
                                    </p:animRot>
                                    <p:animRot by="-240000">
                                      <p:cBhvr>
                                        <p:cTn id="22" dur="2" fill="hold">
                                          <p:stCondLst>
                                            <p:cond delay="27"/>
                                          </p:stCondLst>
                                        </p:cTn>
                                        <p:tgtEl>
                                          <p:spTgt spid="6"/>
                                        </p:tgtEl>
                                        <p:attrNameLst>
                                          <p:attrName>r</p:attrName>
                                        </p:attrNameLst>
                                      </p:cBhvr>
                                    </p:animRot>
                                    <p:animRot by="240000">
                                      <p:cBhvr>
                                        <p:cTn id="23" dur="2" fill="hold">
                                          <p:stCondLst>
                                            <p:cond delay="53"/>
                                          </p:stCondLst>
                                        </p:cTn>
                                        <p:tgtEl>
                                          <p:spTgt spid="6"/>
                                        </p:tgtEl>
                                        <p:attrNameLst>
                                          <p:attrName>r</p:attrName>
                                        </p:attrNameLst>
                                      </p:cBhvr>
                                    </p:animRot>
                                    <p:animRot by="-240000">
                                      <p:cBhvr>
                                        <p:cTn id="24" dur="2" fill="hold">
                                          <p:stCondLst>
                                            <p:cond delay="80"/>
                                          </p:stCondLst>
                                        </p:cTn>
                                        <p:tgtEl>
                                          <p:spTgt spid="6"/>
                                        </p:tgtEl>
                                        <p:attrNameLst>
                                          <p:attrName>r</p:attrName>
                                        </p:attrNameLst>
                                      </p:cBhvr>
                                    </p:animRot>
                                    <p:animRot by="120000">
                                      <p:cBhvr>
                                        <p:cTn id="25" dur="2" fill="hold">
                                          <p:stCondLst>
                                            <p:cond delay="149"/>
                                          </p:stCondLst>
                                        </p:cTn>
                                        <p:tgtEl>
                                          <p:spTgt spid="6"/>
                                        </p:tgtEl>
                                        <p:attrNameLst>
                                          <p:attrName>r</p:attrName>
                                        </p:attrNameLst>
                                      </p:cBhvr>
                                    </p:animRot>
                                  </p:childTnLst>
                                </p:cTn>
                              </p:par>
                              <p:par>
                                <p:cTn id="26" presetID="2" presetClass="entr" presetSubtype="2"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250" fill="hold"/>
                                        <p:tgtEl>
                                          <p:spTgt spid="4"/>
                                        </p:tgtEl>
                                        <p:attrNameLst>
                                          <p:attrName>ppt_x</p:attrName>
                                        </p:attrNameLst>
                                      </p:cBhvr>
                                      <p:tavLst>
                                        <p:tav tm="0">
                                          <p:val>
                                            <p:strVal val="1+#ppt_w/2"/>
                                          </p:val>
                                        </p:tav>
                                        <p:tav tm="100000">
                                          <p:val>
                                            <p:strVal val="#ppt_x"/>
                                          </p:val>
                                        </p:tav>
                                      </p:tavLst>
                                    </p:anim>
                                    <p:anim calcmode="lin" valueType="num">
                                      <p:cBhvr additive="base">
                                        <p:cTn id="29" dur="25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250" fill="hold"/>
                                        <p:tgtEl>
                                          <p:spTgt spid="30"/>
                                        </p:tgtEl>
                                        <p:attrNameLst>
                                          <p:attrName>ppt_x</p:attrName>
                                        </p:attrNameLst>
                                      </p:cBhvr>
                                      <p:tavLst>
                                        <p:tav tm="0">
                                          <p:val>
                                            <p:strVal val="1+#ppt_w/2"/>
                                          </p:val>
                                        </p:tav>
                                        <p:tav tm="100000">
                                          <p:val>
                                            <p:strVal val="#ppt_x"/>
                                          </p:val>
                                        </p:tav>
                                      </p:tavLst>
                                    </p:anim>
                                    <p:anim calcmode="lin" valueType="num">
                                      <p:cBhvr additive="base">
                                        <p:cTn id="33" dur="25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250" fill="hold"/>
                                        <p:tgtEl>
                                          <p:spTgt spid="32"/>
                                        </p:tgtEl>
                                        <p:attrNameLst>
                                          <p:attrName>ppt_x</p:attrName>
                                        </p:attrNameLst>
                                      </p:cBhvr>
                                      <p:tavLst>
                                        <p:tav tm="0">
                                          <p:val>
                                            <p:strVal val="1+#ppt_w/2"/>
                                          </p:val>
                                        </p:tav>
                                        <p:tav tm="100000">
                                          <p:val>
                                            <p:strVal val="#ppt_x"/>
                                          </p:val>
                                        </p:tav>
                                      </p:tavLst>
                                    </p:anim>
                                    <p:anim calcmode="lin" valueType="num">
                                      <p:cBhvr additive="base">
                                        <p:cTn id="37" dur="250" fill="hold"/>
                                        <p:tgtEl>
                                          <p:spTgt spid="32"/>
                                        </p:tgtEl>
                                        <p:attrNameLst>
                                          <p:attrName>ppt_y</p:attrName>
                                        </p:attrNameLst>
                                      </p:cBhvr>
                                      <p:tavLst>
                                        <p:tav tm="0">
                                          <p:val>
                                            <p:strVal val="#ppt_y"/>
                                          </p:val>
                                        </p:tav>
                                        <p:tav tm="100000">
                                          <p:val>
                                            <p:strVal val="#ppt_y"/>
                                          </p:val>
                                        </p:tav>
                                      </p:tavLst>
                                    </p:anim>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childTnLst>
                          </p:cTn>
                        </p:par>
                        <p:par>
                          <p:cTn id="47" fill="hold">
                            <p:stCondLst>
                              <p:cond delay="750"/>
                            </p:stCondLst>
                            <p:childTnLst>
                              <p:par>
                                <p:cTn id="48" presetID="2" presetClass="entr" presetSubtype="8"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0-#ppt_w/2"/>
                                          </p:val>
                                        </p:tav>
                                        <p:tav tm="100000">
                                          <p:val>
                                            <p:strVal val="#ppt_x"/>
                                          </p:val>
                                        </p:tav>
                                      </p:tavLst>
                                    </p:anim>
                                    <p:anim calcmode="lin" valueType="num">
                                      <p:cBhvr additive="base">
                                        <p:cTn id="51" dur="500" fill="hold"/>
                                        <p:tgtEl>
                                          <p:spTgt spid="8"/>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0-#ppt_w/2"/>
                                          </p:val>
                                        </p:tav>
                                        <p:tav tm="100000">
                                          <p:val>
                                            <p:strVal val="#ppt_x"/>
                                          </p:val>
                                        </p:tav>
                                      </p:tavLst>
                                    </p:anim>
                                    <p:anim calcmode="lin" valueType="num">
                                      <p:cBhvr additive="base">
                                        <p:cTn id="55" dur="500" fill="hold"/>
                                        <p:tgtEl>
                                          <p:spTgt spid="22"/>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0-#ppt_w/2"/>
                                          </p:val>
                                        </p:tav>
                                        <p:tav tm="100000">
                                          <p:val>
                                            <p:strVal val="#ppt_x"/>
                                          </p:val>
                                        </p:tav>
                                      </p:tavLst>
                                    </p:anim>
                                    <p:anim calcmode="lin" valueType="num">
                                      <p:cBhvr additive="base">
                                        <p:cTn id="59" dur="500" fill="hold"/>
                                        <p:tgtEl>
                                          <p:spTgt spid="14"/>
                                        </p:tgtEl>
                                        <p:attrNameLst>
                                          <p:attrName>ppt_y</p:attrName>
                                        </p:attrNameLst>
                                      </p:cBhvr>
                                      <p:tavLst>
                                        <p:tav tm="0">
                                          <p:val>
                                            <p:strVal val="#ppt_y"/>
                                          </p:val>
                                        </p:tav>
                                        <p:tav tm="100000">
                                          <p:val>
                                            <p:strVal val="#ppt_y"/>
                                          </p:val>
                                        </p:tav>
                                      </p:tavLst>
                                    </p:anim>
                                  </p:childTnLst>
                                </p:cTn>
                              </p:par>
                            </p:childTnLst>
                          </p:cTn>
                        </p:par>
                        <p:par>
                          <p:cTn id="60" fill="hold">
                            <p:stCondLst>
                              <p:cond delay="1500"/>
                            </p:stCondLst>
                            <p:childTnLst>
                              <p:par>
                                <p:cTn id="61" presetID="2" presetClass="entr" presetSubtype="8"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0-#ppt_w/2"/>
                                          </p:val>
                                        </p:tav>
                                        <p:tav tm="100000">
                                          <p:val>
                                            <p:strVal val="#ppt_x"/>
                                          </p:val>
                                        </p:tav>
                                      </p:tavLst>
                                    </p:anim>
                                    <p:anim calcmode="lin" valueType="num">
                                      <p:cBhvr additive="base">
                                        <p:cTn id="64" dur="500" fill="hold"/>
                                        <p:tgtEl>
                                          <p:spTgt spid="3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50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0-#ppt_w/2"/>
                                          </p:val>
                                        </p:tav>
                                        <p:tav tm="100000">
                                          <p:val>
                                            <p:strVal val="#ppt_x"/>
                                          </p:val>
                                        </p:tav>
                                      </p:tavLst>
                                    </p:anim>
                                    <p:anim calcmode="lin" valueType="num">
                                      <p:cBhvr additive="base">
                                        <p:cTn id="68" dur="500" fill="hold"/>
                                        <p:tgtEl>
                                          <p:spTgt spid="11"/>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50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0-#ppt_w/2"/>
                                          </p:val>
                                        </p:tav>
                                        <p:tav tm="100000">
                                          <p:val>
                                            <p:strVal val="#ppt_x"/>
                                          </p:val>
                                        </p:tav>
                                      </p:tavLst>
                                    </p:anim>
                                    <p:anim calcmode="lin" valueType="num">
                                      <p:cBhvr additive="base">
                                        <p:cTn id="72" dur="500" fill="hold"/>
                                        <p:tgtEl>
                                          <p:spTgt spid="16"/>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75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0-#ppt_w/2"/>
                                          </p:val>
                                        </p:tav>
                                        <p:tav tm="100000">
                                          <p:val>
                                            <p:strVal val="#ppt_x"/>
                                          </p:val>
                                        </p:tav>
                                      </p:tavLst>
                                    </p:anim>
                                    <p:anim calcmode="lin" valueType="num">
                                      <p:cBhvr additive="base">
                                        <p:cTn id="76" dur="500" fill="hold"/>
                                        <p:tgtEl>
                                          <p:spTgt spid="1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750"/>
                                  </p:stCondLst>
                                  <p:childTnLst>
                                    <p:set>
                                      <p:cBhvr>
                                        <p:cTn id="78" dur="1" fill="hold">
                                          <p:stCondLst>
                                            <p:cond delay="0"/>
                                          </p:stCondLst>
                                        </p:cTn>
                                        <p:tgtEl>
                                          <p:spTgt spid="5">
                                            <p:txEl>
                                              <p:pRg st="0" end="0"/>
                                            </p:txEl>
                                          </p:spTgt>
                                        </p:tgtEl>
                                        <p:attrNameLst>
                                          <p:attrName>style.visibility</p:attrName>
                                        </p:attrNameLst>
                                      </p:cBhvr>
                                      <p:to>
                                        <p:strVal val="visible"/>
                                      </p:to>
                                    </p:set>
                                    <p:anim calcmode="lin" valueType="num">
                                      <p:cBhvr additive="base">
                                        <p:cTn id="79"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5">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100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500" fill="hold"/>
                                        <p:tgtEl>
                                          <p:spTgt spid="18"/>
                                        </p:tgtEl>
                                        <p:attrNameLst>
                                          <p:attrName>ppt_x</p:attrName>
                                        </p:attrNameLst>
                                      </p:cBhvr>
                                      <p:tavLst>
                                        <p:tav tm="0">
                                          <p:val>
                                            <p:strVal val="0-#ppt_w/2"/>
                                          </p:val>
                                        </p:tav>
                                        <p:tav tm="100000">
                                          <p:val>
                                            <p:strVal val="#ppt_x"/>
                                          </p:val>
                                        </p:tav>
                                      </p:tavLst>
                                    </p:anim>
                                    <p:anim calcmode="lin" valueType="num">
                                      <p:cBhvr additive="base">
                                        <p:cTn id="84" dur="500" fill="hold"/>
                                        <p:tgtEl>
                                          <p:spTgt spid="1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100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500" fill="hold"/>
                                        <p:tgtEl>
                                          <p:spTgt spid="20"/>
                                        </p:tgtEl>
                                        <p:attrNameLst>
                                          <p:attrName>ppt_x</p:attrName>
                                        </p:attrNameLst>
                                      </p:cBhvr>
                                      <p:tavLst>
                                        <p:tav tm="0">
                                          <p:val>
                                            <p:strVal val="0-#ppt_w/2"/>
                                          </p:val>
                                        </p:tav>
                                        <p:tav tm="100000">
                                          <p:val>
                                            <p:strVal val="#ppt_x"/>
                                          </p:val>
                                        </p:tav>
                                      </p:tavLst>
                                    </p:anim>
                                    <p:anim calcmode="lin" valueType="num">
                                      <p:cBhvr additive="base">
                                        <p:cTn id="8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P spid="20" grpId="0"/>
      <p:bldP spid="22" grpId="0"/>
      <p:bldP spid="30"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69A2C9-B9A5-4726-A16C-B2E2C87B0732}"/>
              </a:ext>
            </a:extLst>
          </p:cNvPr>
          <p:cNvPicPr>
            <a:picLocks noChangeAspect="1"/>
          </p:cNvPicPr>
          <p:nvPr/>
        </p:nvPicPr>
        <p:blipFill rotWithShape="1">
          <a:blip r:embed="rId2"/>
          <a:srcRect l="2103" r="2103"/>
          <a:stretch/>
        </p:blipFill>
        <p:spPr>
          <a:xfrm>
            <a:off x="0" y="-1"/>
            <a:ext cx="12192000" cy="6429127"/>
          </a:xfrm>
          <a:prstGeom prst="rect">
            <a:avLst/>
          </a:prstGeom>
        </p:spPr>
      </p:pic>
      <p:sp>
        <p:nvSpPr>
          <p:cNvPr id="4" name="Rectangle: Rounded Corners 3">
            <a:extLst>
              <a:ext uri="{FF2B5EF4-FFF2-40B4-BE49-F238E27FC236}">
                <a16:creationId xmlns:a16="http://schemas.microsoft.com/office/drawing/2014/main" id="{647907C0-A731-4E9F-AD0B-EA7C8374344C}"/>
              </a:ext>
            </a:extLst>
          </p:cNvPr>
          <p:cNvSpPr/>
          <p:nvPr/>
        </p:nvSpPr>
        <p:spPr>
          <a:xfrm rot="627768">
            <a:off x="7698658" y="1297859"/>
            <a:ext cx="3539613" cy="1219200"/>
          </a:xfrm>
          <a:prstGeom prst="roundRect">
            <a:avLst/>
          </a:prstGeom>
          <a:solidFill>
            <a:schemeClr val="tx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GitHub.com/SharePoint</a:t>
            </a:r>
          </a:p>
          <a:p>
            <a:pPr algn="ctr"/>
            <a:r>
              <a:rPr lang="en-US" b="1" dirty="0"/>
              <a:t>&amp;</a:t>
            </a:r>
          </a:p>
          <a:p>
            <a:pPr algn="ctr"/>
            <a:r>
              <a:rPr lang="en-US" b="1" dirty="0"/>
              <a:t>GitHub.com/PnP</a:t>
            </a:r>
          </a:p>
        </p:txBody>
      </p:sp>
      <p:pic>
        <p:nvPicPr>
          <p:cNvPr id="6" name="Graphic 5" descr="Arrow: Clockwise curve">
            <a:extLst>
              <a:ext uri="{FF2B5EF4-FFF2-40B4-BE49-F238E27FC236}">
                <a16:creationId xmlns:a16="http://schemas.microsoft.com/office/drawing/2014/main" id="{5413577C-FA07-4EFD-AB8D-D5D2835364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780411">
            <a:off x="9555351" y="2585337"/>
            <a:ext cx="1463508" cy="1463508"/>
          </a:xfrm>
          <a:prstGeom prst="rect">
            <a:avLst/>
          </a:prstGeom>
        </p:spPr>
      </p:pic>
      <p:pic>
        <p:nvPicPr>
          <p:cNvPr id="8" name="Graphic 7" descr="Arrow: Straight">
            <a:extLst>
              <a:ext uri="{FF2B5EF4-FFF2-40B4-BE49-F238E27FC236}">
                <a16:creationId xmlns:a16="http://schemas.microsoft.com/office/drawing/2014/main" id="{9B3C7270-E2C2-4D77-B6B7-22F0A33BAC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737263">
            <a:off x="10352733" y="3938773"/>
            <a:ext cx="1933628" cy="1933628"/>
          </a:xfrm>
          <a:prstGeom prst="rect">
            <a:avLst/>
          </a:prstGeom>
        </p:spPr>
      </p:pic>
      <p:pic>
        <p:nvPicPr>
          <p:cNvPr id="10" name="Graphic 9" descr="Arrow: Counterclockwise curve">
            <a:extLst>
              <a:ext uri="{FF2B5EF4-FFF2-40B4-BE49-F238E27FC236}">
                <a16:creationId xmlns:a16="http://schemas.microsoft.com/office/drawing/2014/main" id="{6E835C8B-3EBC-4EAA-A292-7775DA15F2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5062784">
            <a:off x="5675653" y="1557859"/>
            <a:ext cx="1887660" cy="1887660"/>
          </a:xfrm>
          <a:prstGeom prst="rect">
            <a:avLst/>
          </a:prstGeom>
        </p:spPr>
      </p:pic>
    </p:spTree>
    <p:extLst>
      <p:ext uri="{BB962C8B-B14F-4D97-AF65-F5344CB8AC3E}">
        <p14:creationId xmlns:p14="http://schemas.microsoft.com/office/powerpoint/2010/main" val="4197313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posing for the camera&#10;&#10;Description generated with very high confidence">
            <a:extLst>
              <a:ext uri="{FF2B5EF4-FFF2-40B4-BE49-F238E27FC236}">
                <a16:creationId xmlns:a16="http://schemas.microsoft.com/office/drawing/2014/main" id="{9C17171C-9E02-4EC8-B37B-29D8CFD18AF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359294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rgbClr val="AC5C51"/>
          </a:solid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egoe UI"/>
              <a:ea typeface="+mn-ea"/>
              <a:cs typeface="+mn-cs"/>
            </a:endParaRPr>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835217"/>
            <a:ext cx="6810437"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Semibold"/>
                <a:ea typeface="+mj-ea"/>
                <a:cs typeface="+mj-cs"/>
              </a:rPr>
              <a:t>Demo: GitHub Basics</a:t>
            </a:r>
          </a:p>
        </p:txBody>
      </p:sp>
      <p:pic>
        <p:nvPicPr>
          <p:cNvPr id="9218" name="Picture 2" descr="Image result for github logo">
            <a:extLst>
              <a:ext uri="{FF2B5EF4-FFF2-40B4-BE49-F238E27FC236}">
                <a16:creationId xmlns:a16="http://schemas.microsoft.com/office/drawing/2014/main" id="{2840CA42-FE5D-4CCC-BF6C-D90DF2A9F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7307"/>
            <a:ext cx="4038745" cy="335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u3.photofunia.com/1/results/e/l/eli3mGjWuDVqb4KodsmH6Q_r.jpg">
            <a:extLst>
              <a:ext uri="{FF2B5EF4-FFF2-40B4-BE49-F238E27FC236}">
                <a16:creationId xmlns:a16="http://schemas.microsoft.com/office/drawing/2014/main" id="{AA9155BA-1173-4A95-BB3B-B220AA84F7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29759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u3.photofunia.com/1/results/8/l/8ladiKMEUJceFp2lKBxMeQ_r.jpg">
            <a:extLst>
              <a:ext uri="{FF2B5EF4-FFF2-40B4-BE49-F238E27FC236}">
                <a16:creationId xmlns:a16="http://schemas.microsoft.com/office/drawing/2014/main" id="{73F5992D-9638-4FBD-A952-75E0353EF3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12684"/>
            <a:ext cx="1319030" cy="6445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u3.photofunia.com/1/results/8/l/8ladiKMEUJceFp2lKBxMeQ_r.jpg">
            <a:extLst>
              <a:ext uri="{FF2B5EF4-FFF2-40B4-BE49-F238E27FC236}">
                <a16:creationId xmlns:a16="http://schemas.microsoft.com/office/drawing/2014/main" id="{C81BE77C-E17F-427F-9D25-82C34CDF22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flipH="1">
            <a:off x="1304543" y="-22149"/>
            <a:ext cx="1744940" cy="644501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u3.photofunia.com/1/results/8/l/8ladiKMEUJceFp2lKBxMeQ_r.jpg">
            <a:extLst>
              <a:ext uri="{FF2B5EF4-FFF2-40B4-BE49-F238E27FC236}">
                <a16:creationId xmlns:a16="http://schemas.microsoft.com/office/drawing/2014/main" id="{41B70E2A-7964-4069-9FC1-0FA1FD93C6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49485" y="-10436"/>
            <a:ext cx="9142515" cy="64450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B5A935C-92BF-4FF9-9BC3-EF76596C9AA1}"/>
              </a:ext>
            </a:extLst>
          </p:cNvPr>
          <p:cNvSpPr/>
          <p:nvPr/>
        </p:nvSpPr>
        <p:spPr>
          <a:xfrm>
            <a:off x="0" y="0"/>
            <a:ext cx="5291191" cy="6445018"/>
          </a:xfrm>
          <a:prstGeom prst="rect">
            <a:avLst/>
          </a:prstGeom>
          <a:gradFill flip="none" rotWithShape="1">
            <a:gsLst>
              <a:gs pos="0">
                <a:schemeClr val="tx1">
                  <a:alpha val="0"/>
                </a:schemeClr>
              </a:gs>
              <a:gs pos="100000">
                <a:schemeClr val="tx1">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9"/>
          <p:cNvSpPr/>
          <p:nvPr/>
        </p:nvSpPr>
        <p:spPr bwMode="white">
          <a:xfrm flipV="1">
            <a:off x="0" y="5308846"/>
            <a:ext cx="5924939" cy="112573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accent5">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413248"/>
            <a:ext cx="5266944" cy="12241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400" spc="-100" dirty="0">
                <a:solidFill>
                  <a:srgbClr val="FFFFFF"/>
                </a:solidFill>
              </a:rPr>
              <a:t>PNP PowerShell</a:t>
            </a:r>
          </a:p>
          <a:p>
            <a:pPr algn="ctr" defTabSz="914367">
              <a:defRPr/>
            </a:pPr>
            <a:r>
              <a:rPr lang="fi-FI" sz="2400" spc="-100" dirty="0">
                <a:solidFill>
                  <a:srgbClr val="FFFFFF"/>
                </a:solidFill>
              </a:rPr>
              <a:t>aka.ms/sppnp-powershell</a:t>
            </a:r>
          </a:p>
        </p:txBody>
      </p:sp>
      <p:sp>
        <p:nvSpPr>
          <p:cNvPr id="11" name="TextBox 10">
            <a:extLst>
              <a:ext uri="{FF2B5EF4-FFF2-40B4-BE49-F238E27FC236}">
                <a16:creationId xmlns:a16="http://schemas.microsoft.com/office/drawing/2014/main" id="{D7830376-42F8-459C-8EF4-5DC19E6D2331}"/>
              </a:ext>
            </a:extLst>
          </p:cNvPr>
          <p:cNvSpPr txBox="1"/>
          <p:nvPr/>
        </p:nvSpPr>
        <p:spPr>
          <a:xfrm>
            <a:off x="446560" y="220601"/>
            <a:ext cx="5205847" cy="209288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Tenant Administration</a:t>
            </a:r>
          </a:p>
          <a:p>
            <a:pPr marL="285750" indent="-285750">
              <a:buFont typeface="Arial" panose="020B0604020202020204" pitchFamily="34" charset="0"/>
              <a:buChar char="•"/>
            </a:pPr>
            <a:r>
              <a:rPr lang="en-US" sz="2800" dirty="0">
                <a:solidFill>
                  <a:schemeClr val="bg1"/>
                </a:solidFill>
                <a:latin typeface="+mj-lt"/>
              </a:rPr>
              <a:t>Remote Provisioning</a:t>
            </a:r>
          </a:p>
          <a:p>
            <a:pPr marL="285750" indent="-285750">
              <a:buFont typeface="Arial" panose="020B0604020202020204" pitchFamily="34" charset="0"/>
              <a:buChar char="•"/>
            </a:pPr>
            <a:r>
              <a:rPr lang="en-US" sz="2800" dirty="0">
                <a:solidFill>
                  <a:schemeClr val="bg1"/>
                </a:solidFill>
                <a:latin typeface="+mj-lt"/>
              </a:rPr>
              <a:t>Programmatic Configuration</a:t>
            </a:r>
          </a:p>
          <a:p>
            <a:pPr marL="285750" indent="-285750">
              <a:buFont typeface="Arial" panose="020B0604020202020204" pitchFamily="34" charset="0"/>
              <a:buChar char="•"/>
            </a:pPr>
            <a:r>
              <a:rPr lang="en-US" sz="2800" dirty="0">
                <a:solidFill>
                  <a:schemeClr val="bg1"/>
                </a:solidFill>
                <a:latin typeface="+mj-lt"/>
              </a:rPr>
              <a:t>And More</a:t>
            </a:r>
          </a:p>
          <a:p>
            <a:pPr marL="285750" indent="-285750">
              <a:buFont typeface="Arial" panose="020B0604020202020204" pitchFamily="34" charset="0"/>
              <a:buChar char="•"/>
            </a:pPr>
            <a:endParaRPr lang="en-US" dirty="0">
              <a:solidFill>
                <a:schemeClr val="bg1"/>
              </a:solidFill>
            </a:endParaRPr>
          </a:p>
        </p:txBody>
      </p:sp>
      <p:sp>
        <p:nvSpPr>
          <p:cNvPr id="15" name="TextBox 14">
            <a:extLst>
              <a:ext uri="{FF2B5EF4-FFF2-40B4-BE49-F238E27FC236}">
                <a16:creationId xmlns:a16="http://schemas.microsoft.com/office/drawing/2014/main" id="{8E9453DF-9634-4066-8DD5-394EBE84941F}"/>
              </a:ext>
            </a:extLst>
          </p:cNvPr>
          <p:cNvSpPr txBox="1"/>
          <p:nvPr/>
        </p:nvSpPr>
        <p:spPr>
          <a:xfrm>
            <a:off x="451395" y="2692185"/>
            <a:ext cx="4815549" cy="209288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2013, 2016, O365 </a:t>
            </a:r>
            <a:r>
              <a:rPr lang="en-US" sz="2000" i="1" dirty="0">
                <a:solidFill>
                  <a:schemeClr val="bg1"/>
                </a:solidFill>
                <a:latin typeface="+mj-lt"/>
              </a:rPr>
              <a:t>(2019 soon)</a:t>
            </a:r>
            <a:endParaRPr lang="en-US" sz="2800" i="1" dirty="0">
              <a:solidFill>
                <a:schemeClr val="bg1"/>
              </a:solidFill>
              <a:latin typeface="+mj-lt"/>
            </a:endParaRPr>
          </a:p>
          <a:p>
            <a:pPr marL="285750" indent="-285750">
              <a:buFont typeface="Arial" panose="020B0604020202020204" pitchFamily="34" charset="0"/>
              <a:buChar char="•"/>
            </a:pPr>
            <a:r>
              <a:rPr lang="en-US" sz="2800" dirty="0">
                <a:solidFill>
                  <a:schemeClr val="bg1"/>
                </a:solidFill>
                <a:latin typeface="+mj-lt"/>
              </a:rPr>
              <a:t>Works with (not replaces)</a:t>
            </a:r>
            <a:br>
              <a:rPr lang="en-US" sz="2800" dirty="0">
                <a:solidFill>
                  <a:schemeClr val="bg1"/>
                </a:solidFill>
                <a:latin typeface="+mj-lt"/>
              </a:rPr>
            </a:br>
            <a:r>
              <a:rPr lang="en-US" sz="2800" dirty="0">
                <a:solidFill>
                  <a:schemeClr val="bg1"/>
                </a:solidFill>
                <a:latin typeface="+mj-lt"/>
              </a:rPr>
              <a:t>SP PowerShell</a:t>
            </a:r>
          </a:p>
          <a:p>
            <a:pPr marL="285750" indent="-285750">
              <a:buFont typeface="Arial" panose="020B0604020202020204" pitchFamily="34" charset="0"/>
              <a:buChar char="•"/>
            </a:pPr>
            <a:r>
              <a:rPr lang="en-US" sz="2800" dirty="0">
                <a:solidFill>
                  <a:schemeClr val="bg1"/>
                </a:solidFill>
                <a:latin typeface="+mj-lt"/>
              </a:rPr>
              <a:t>Run from YOUR machine</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09128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fade">
                                      <p:cBhvr>
                                        <p:cTn id="24" dur="500"/>
                                        <p:tgtEl>
                                          <p:spTgt spid="1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xEl>
                                              <p:pRg st="1" end="1"/>
                                            </p:txEl>
                                          </p:spTgt>
                                        </p:tgtEl>
                                        <p:attrNameLst>
                                          <p:attrName>style.visibility</p:attrName>
                                        </p:attrNameLst>
                                      </p:cBhvr>
                                      <p:to>
                                        <p:strVal val="visible"/>
                                      </p:to>
                                    </p:set>
                                    <p:animEffect transition="in" filter="fade">
                                      <p:cBhvr>
                                        <p:cTn id="29" dur="500"/>
                                        <p:tgtEl>
                                          <p:spTgt spid="1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Effect transition="in" filter="fade">
                                      <p:cBhvr>
                                        <p:cTn id="34"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95C6-BDED-4F01-A742-2AA0B6590DC8}"/>
              </a:ext>
            </a:extLst>
          </p:cNvPr>
          <p:cNvSpPr>
            <a:spLocks noGrp="1"/>
          </p:cNvSpPr>
          <p:nvPr>
            <p:ph type="title"/>
          </p:nvPr>
        </p:nvSpPr>
        <p:spPr/>
        <p:txBody>
          <a:bodyPr/>
          <a:lstStyle/>
          <a:p>
            <a:r>
              <a:rPr lang="en-US" dirty="0"/>
              <a:t>PnP-PowerShell Cmdlets</a:t>
            </a:r>
          </a:p>
        </p:txBody>
      </p:sp>
      <p:sp>
        <p:nvSpPr>
          <p:cNvPr id="3" name="Content Placeholder 2">
            <a:extLst>
              <a:ext uri="{FF2B5EF4-FFF2-40B4-BE49-F238E27FC236}">
                <a16:creationId xmlns:a16="http://schemas.microsoft.com/office/drawing/2014/main" id="{D3A7AFF8-B411-4FD2-85A4-89114428901C}"/>
              </a:ext>
            </a:extLst>
          </p:cNvPr>
          <p:cNvSpPr>
            <a:spLocks noGrp="1"/>
          </p:cNvSpPr>
          <p:nvPr>
            <p:ph idx="1"/>
          </p:nvPr>
        </p:nvSpPr>
        <p:spPr>
          <a:xfrm>
            <a:off x="302894" y="1585071"/>
            <a:ext cx="11586211" cy="4673039"/>
          </a:xfrm>
        </p:spPr>
        <p:txBody>
          <a:bodyPr numCol="2">
            <a:normAutofit fontScale="40000" lnSpcReduction="20000"/>
          </a:bodyPr>
          <a:lstStyle/>
          <a:p>
            <a:r>
              <a:rPr lang="en-US" dirty="0"/>
              <a:t>Apps (12)</a:t>
            </a:r>
          </a:p>
          <a:p>
            <a:r>
              <a:rPr lang="en-US" dirty="0"/>
              <a:t>Base Cmdlets (18)</a:t>
            </a:r>
          </a:p>
          <a:p>
            <a:r>
              <a:rPr lang="en-US" dirty="0"/>
              <a:t>Branding (20)</a:t>
            </a:r>
          </a:p>
          <a:p>
            <a:r>
              <a:rPr lang="en-US" b="1" dirty="0">
                <a:solidFill>
                  <a:schemeClr val="accent5"/>
                </a:solidFill>
              </a:rPr>
              <a:t>Client-Side Pages </a:t>
            </a:r>
            <a:r>
              <a:rPr lang="en-US" dirty="0"/>
              <a:t>(9)</a:t>
            </a:r>
          </a:p>
          <a:p>
            <a:r>
              <a:rPr lang="en-US" dirty="0"/>
              <a:t>Content Types (9)</a:t>
            </a:r>
          </a:p>
          <a:p>
            <a:r>
              <a:rPr lang="en-US" dirty="0"/>
              <a:t>Diagnostic Utilities (3)</a:t>
            </a:r>
          </a:p>
          <a:p>
            <a:r>
              <a:rPr lang="en-US" dirty="0"/>
              <a:t>Document Sets (5)</a:t>
            </a:r>
          </a:p>
          <a:p>
            <a:r>
              <a:rPr lang="en-US" dirty="0"/>
              <a:t>Event Receivers (3)</a:t>
            </a:r>
          </a:p>
          <a:p>
            <a:r>
              <a:rPr lang="en-US" dirty="0"/>
              <a:t>Features (4)</a:t>
            </a:r>
          </a:p>
          <a:p>
            <a:r>
              <a:rPr lang="en-US" dirty="0"/>
              <a:t>Fields (7)</a:t>
            </a:r>
          </a:p>
          <a:p>
            <a:r>
              <a:rPr lang="en-US" dirty="0"/>
              <a:t>Files and Folders (18)</a:t>
            </a:r>
          </a:p>
          <a:p>
            <a:r>
              <a:rPr lang="en-US" dirty="0"/>
              <a:t>Information Management (8)</a:t>
            </a:r>
          </a:p>
          <a:p>
            <a:r>
              <a:rPr lang="en-US" b="1" dirty="0">
                <a:solidFill>
                  <a:schemeClr val="accent5"/>
                </a:solidFill>
              </a:rPr>
              <a:t>Lists, Views, &amp; Items</a:t>
            </a:r>
            <a:r>
              <a:rPr lang="en-US" dirty="0">
                <a:solidFill>
                  <a:schemeClr val="accent5"/>
                </a:solidFill>
              </a:rPr>
              <a:t> </a:t>
            </a:r>
            <a:r>
              <a:rPr lang="en-US" dirty="0"/>
              <a:t>(18)</a:t>
            </a:r>
          </a:p>
          <a:p>
            <a:r>
              <a:rPr lang="en-US" dirty="0"/>
              <a:t>Microsoft Graph (13)</a:t>
            </a:r>
          </a:p>
          <a:p>
            <a:r>
              <a:rPr lang="en-US" b="1" dirty="0">
                <a:solidFill>
                  <a:schemeClr val="accent5"/>
                </a:solidFill>
              </a:rPr>
              <a:t>Provisioning </a:t>
            </a:r>
            <a:r>
              <a:rPr lang="en-US" dirty="0"/>
              <a:t>(29)</a:t>
            </a:r>
          </a:p>
          <a:p>
            <a:r>
              <a:rPr lang="en-US" dirty="0"/>
              <a:t>Publishing (13)</a:t>
            </a:r>
          </a:p>
          <a:p>
            <a:r>
              <a:rPr lang="en-US" dirty="0"/>
              <a:t>Records Management (9)</a:t>
            </a:r>
          </a:p>
          <a:p>
            <a:r>
              <a:rPr lang="en-US" dirty="0"/>
              <a:t>Search (5)</a:t>
            </a:r>
          </a:p>
          <a:p>
            <a:r>
              <a:rPr lang="en-US" dirty="0"/>
              <a:t>SharePoint Recycle Bin (5)</a:t>
            </a:r>
          </a:p>
          <a:p>
            <a:r>
              <a:rPr lang="en-US" dirty="0"/>
              <a:t>SharePoint </a:t>
            </a:r>
            <a:r>
              <a:rPr lang="en-US" dirty="0" err="1"/>
              <a:t>WebHooks</a:t>
            </a:r>
            <a:r>
              <a:rPr lang="en-US" dirty="0"/>
              <a:t> (4)</a:t>
            </a:r>
          </a:p>
          <a:p>
            <a:r>
              <a:rPr lang="en-US" dirty="0"/>
              <a:t>Sites (14)</a:t>
            </a:r>
          </a:p>
          <a:p>
            <a:r>
              <a:rPr lang="en-US" dirty="0"/>
              <a:t>Taxonomy (17)</a:t>
            </a:r>
          </a:p>
          <a:p>
            <a:r>
              <a:rPr lang="en-US" b="1" dirty="0">
                <a:solidFill>
                  <a:schemeClr val="accent5"/>
                </a:solidFill>
              </a:rPr>
              <a:t>Tenant Administration </a:t>
            </a:r>
            <a:r>
              <a:rPr lang="en-US" dirty="0"/>
              <a:t>(61)</a:t>
            </a:r>
          </a:p>
          <a:p>
            <a:r>
              <a:rPr lang="en-US" dirty="0"/>
              <a:t>User and Group Management (12)</a:t>
            </a:r>
          </a:p>
          <a:p>
            <a:r>
              <a:rPr lang="en-US" dirty="0"/>
              <a:t>User Profiles (5)</a:t>
            </a:r>
          </a:p>
          <a:p>
            <a:r>
              <a:rPr lang="en-US" dirty="0"/>
              <a:t>Utilities (1)</a:t>
            </a:r>
          </a:p>
          <a:p>
            <a:r>
              <a:rPr lang="en-US" b="1" dirty="0">
                <a:solidFill>
                  <a:schemeClr val="accent5"/>
                </a:solidFill>
              </a:rPr>
              <a:t>Web Parts </a:t>
            </a:r>
            <a:r>
              <a:rPr lang="en-US" dirty="0"/>
              <a:t>(11)</a:t>
            </a:r>
          </a:p>
          <a:p>
            <a:r>
              <a:rPr lang="en-US" dirty="0"/>
              <a:t>Webs (17)</a:t>
            </a:r>
          </a:p>
          <a:p>
            <a:r>
              <a:rPr lang="en-US" dirty="0"/>
              <a:t>Workflows (10)</a:t>
            </a:r>
          </a:p>
        </p:txBody>
      </p:sp>
      <p:sp>
        <p:nvSpPr>
          <p:cNvPr id="4" name="TextBox 3">
            <a:extLst>
              <a:ext uri="{FF2B5EF4-FFF2-40B4-BE49-F238E27FC236}">
                <a16:creationId xmlns:a16="http://schemas.microsoft.com/office/drawing/2014/main" id="{E71F9AAB-76DF-4E18-AF31-BDAC51698176}"/>
              </a:ext>
            </a:extLst>
          </p:cNvPr>
          <p:cNvSpPr txBox="1"/>
          <p:nvPr/>
        </p:nvSpPr>
        <p:spPr>
          <a:xfrm>
            <a:off x="7461504" y="231150"/>
            <a:ext cx="4730496" cy="523220"/>
          </a:xfrm>
          <a:prstGeom prst="rect">
            <a:avLst/>
          </a:prstGeom>
          <a:noFill/>
        </p:spPr>
        <p:txBody>
          <a:bodyPr wrap="square" rtlCol="0">
            <a:spAutoFit/>
          </a:bodyPr>
          <a:lstStyle/>
          <a:p>
            <a:pPr algn="r"/>
            <a:r>
              <a:rPr lang="en-US" sz="2800" i="1" dirty="0">
                <a:solidFill>
                  <a:schemeClr val="bg1"/>
                </a:solidFill>
              </a:rPr>
              <a:t>aka.ms/</a:t>
            </a:r>
            <a:r>
              <a:rPr lang="en-US" sz="2800" i="1" dirty="0" err="1">
                <a:solidFill>
                  <a:schemeClr val="bg1"/>
                </a:solidFill>
              </a:rPr>
              <a:t>sppnp-powershell</a:t>
            </a:r>
            <a:endParaRPr lang="en-US" sz="2800" i="1" dirty="0">
              <a:solidFill>
                <a:schemeClr val="bg1"/>
              </a:solidFill>
            </a:endParaRPr>
          </a:p>
        </p:txBody>
      </p:sp>
      <p:sp>
        <p:nvSpPr>
          <p:cNvPr id="5" name="TextBox 4">
            <a:extLst>
              <a:ext uri="{FF2B5EF4-FFF2-40B4-BE49-F238E27FC236}">
                <a16:creationId xmlns:a16="http://schemas.microsoft.com/office/drawing/2014/main" id="{6B7A2916-6135-41DD-A681-03B581820E3B}"/>
              </a:ext>
            </a:extLst>
          </p:cNvPr>
          <p:cNvSpPr txBox="1"/>
          <p:nvPr/>
        </p:nvSpPr>
        <p:spPr>
          <a:xfrm>
            <a:off x="302895" y="1123406"/>
            <a:ext cx="5610225" cy="461665"/>
          </a:xfrm>
          <a:prstGeom prst="rect">
            <a:avLst/>
          </a:prstGeom>
          <a:noFill/>
        </p:spPr>
        <p:txBody>
          <a:bodyPr wrap="square" rtlCol="0">
            <a:spAutoFit/>
          </a:bodyPr>
          <a:lstStyle/>
          <a:p>
            <a:r>
              <a:rPr lang="en-US" sz="2400" b="1" dirty="0"/>
              <a:t>360+ </a:t>
            </a:r>
            <a:r>
              <a:rPr lang="en-US" sz="2400" b="1" dirty="0" err="1"/>
              <a:t>CmdLets</a:t>
            </a:r>
            <a:endParaRPr lang="en-US" sz="2400" b="1" dirty="0"/>
          </a:p>
        </p:txBody>
      </p:sp>
    </p:spTree>
    <p:extLst>
      <p:ext uri="{BB962C8B-B14F-4D97-AF65-F5344CB8AC3E}">
        <p14:creationId xmlns:p14="http://schemas.microsoft.com/office/powerpoint/2010/main" val="19707111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95C6-BDED-4F01-A742-2AA0B6590DC8}"/>
              </a:ext>
            </a:extLst>
          </p:cNvPr>
          <p:cNvSpPr>
            <a:spLocks noGrp="1"/>
          </p:cNvSpPr>
          <p:nvPr>
            <p:ph type="title"/>
          </p:nvPr>
        </p:nvSpPr>
        <p:spPr/>
        <p:txBody>
          <a:bodyPr/>
          <a:lstStyle/>
          <a:p>
            <a:r>
              <a:rPr lang="en-US" dirty="0"/>
              <a:t>PnP-PowerShell Cmdlets</a:t>
            </a:r>
          </a:p>
        </p:txBody>
      </p:sp>
      <p:sp>
        <p:nvSpPr>
          <p:cNvPr id="3" name="Content Placeholder 2">
            <a:extLst>
              <a:ext uri="{FF2B5EF4-FFF2-40B4-BE49-F238E27FC236}">
                <a16:creationId xmlns:a16="http://schemas.microsoft.com/office/drawing/2014/main" id="{D3A7AFF8-B411-4FD2-85A4-89114428901C}"/>
              </a:ext>
            </a:extLst>
          </p:cNvPr>
          <p:cNvSpPr>
            <a:spLocks noGrp="1"/>
          </p:cNvSpPr>
          <p:nvPr>
            <p:ph idx="1"/>
          </p:nvPr>
        </p:nvSpPr>
        <p:spPr>
          <a:xfrm>
            <a:off x="302894" y="1585071"/>
            <a:ext cx="11586211" cy="4673039"/>
          </a:xfrm>
        </p:spPr>
        <p:txBody>
          <a:bodyPr numCol="2">
            <a:normAutofit fontScale="40000" lnSpcReduction="20000"/>
          </a:bodyPr>
          <a:lstStyle/>
          <a:p>
            <a:r>
              <a:rPr lang="en-US" dirty="0"/>
              <a:t>Apps (12)</a:t>
            </a:r>
          </a:p>
          <a:p>
            <a:r>
              <a:rPr lang="en-US" dirty="0"/>
              <a:t>Base Cmdlets (17)</a:t>
            </a:r>
          </a:p>
          <a:p>
            <a:r>
              <a:rPr lang="en-US" dirty="0"/>
              <a:t>Branding (20)</a:t>
            </a:r>
          </a:p>
          <a:p>
            <a:r>
              <a:rPr lang="en-US" b="1" dirty="0">
                <a:solidFill>
                  <a:schemeClr val="accent5"/>
                </a:solidFill>
              </a:rPr>
              <a:t>Client-Side Pages </a:t>
            </a:r>
            <a:r>
              <a:rPr lang="en-US" dirty="0"/>
              <a:t>(9)</a:t>
            </a:r>
          </a:p>
          <a:p>
            <a:r>
              <a:rPr lang="en-US" dirty="0"/>
              <a:t>Content Types (9)</a:t>
            </a:r>
          </a:p>
          <a:p>
            <a:r>
              <a:rPr lang="en-US" dirty="0"/>
              <a:t>Diagnostic Utilities (3)</a:t>
            </a:r>
          </a:p>
          <a:p>
            <a:r>
              <a:rPr lang="en-US" dirty="0"/>
              <a:t>Document Sets (5)</a:t>
            </a:r>
          </a:p>
          <a:p>
            <a:r>
              <a:rPr lang="en-US" dirty="0"/>
              <a:t>Event Receivers (3)</a:t>
            </a:r>
          </a:p>
          <a:p>
            <a:r>
              <a:rPr lang="en-US" dirty="0"/>
              <a:t>Features (4)</a:t>
            </a:r>
          </a:p>
          <a:p>
            <a:r>
              <a:rPr lang="en-US" dirty="0"/>
              <a:t>Fields (7)</a:t>
            </a:r>
          </a:p>
          <a:p>
            <a:r>
              <a:rPr lang="en-US" dirty="0"/>
              <a:t>Files and Folders (18)</a:t>
            </a:r>
          </a:p>
          <a:p>
            <a:r>
              <a:rPr lang="en-US" dirty="0"/>
              <a:t>Information Management (6)</a:t>
            </a:r>
          </a:p>
          <a:p>
            <a:r>
              <a:rPr lang="en-US" b="1" dirty="0">
                <a:solidFill>
                  <a:schemeClr val="accent5"/>
                </a:solidFill>
              </a:rPr>
              <a:t>Lists, Views, &amp; Items</a:t>
            </a:r>
            <a:r>
              <a:rPr lang="en-US" dirty="0">
                <a:solidFill>
                  <a:schemeClr val="accent5"/>
                </a:solidFill>
              </a:rPr>
              <a:t> </a:t>
            </a:r>
            <a:r>
              <a:rPr lang="en-US" dirty="0"/>
              <a:t>(18)</a:t>
            </a:r>
          </a:p>
          <a:p>
            <a:r>
              <a:rPr lang="en-US" dirty="0"/>
              <a:t>Microsoft Graph (13)</a:t>
            </a:r>
          </a:p>
          <a:p>
            <a:r>
              <a:rPr lang="en-US" b="1" dirty="0">
                <a:solidFill>
                  <a:schemeClr val="accent5"/>
                </a:solidFill>
              </a:rPr>
              <a:t>Provisioning </a:t>
            </a:r>
            <a:r>
              <a:rPr lang="en-US" dirty="0"/>
              <a:t>(13)</a:t>
            </a:r>
          </a:p>
          <a:p>
            <a:r>
              <a:rPr lang="en-US" dirty="0"/>
              <a:t>Publishing (13)</a:t>
            </a:r>
          </a:p>
          <a:p>
            <a:r>
              <a:rPr lang="en-US" dirty="0"/>
              <a:t>Records Management (9)</a:t>
            </a:r>
          </a:p>
          <a:p>
            <a:r>
              <a:rPr lang="en-US" dirty="0"/>
              <a:t>Search (5)</a:t>
            </a:r>
          </a:p>
          <a:p>
            <a:r>
              <a:rPr lang="en-US" dirty="0"/>
              <a:t>SharePoint Recycle Bin (5)</a:t>
            </a:r>
          </a:p>
          <a:p>
            <a:r>
              <a:rPr lang="en-US" dirty="0"/>
              <a:t>SharePoint </a:t>
            </a:r>
            <a:r>
              <a:rPr lang="en-US" dirty="0" err="1"/>
              <a:t>WebHooks</a:t>
            </a:r>
            <a:r>
              <a:rPr lang="en-US" dirty="0"/>
              <a:t> (4)</a:t>
            </a:r>
          </a:p>
          <a:p>
            <a:r>
              <a:rPr lang="en-US" dirty="0"/>
              <a:t>Sites (14)</a:t>
            </a:r>
          </a:p>
          <a:p>
            <a:r>
              <a:rPr lang="en-US" dirty="0"/>
              <a:t>Taxonomy (17)</a:t>
            </a:r>
          </a:p>
          <a:p>
            <a:r>
              <a:rPr lang="en-US" b="1" dirty="0">
                <a:solidFill>
                  <a:schemeClr val="accent5"/>
                </a:solidFill>
              </a:rPr>
              <a:t>Tenant Administration </a:t>
            </a:r>
            <a:r>
              <a:rPr lang="en-US" dirty="0"/>
              <a:t>(61)</a:t>
            </a:r>
          </a:p>
          <a:p>
            <a:r>
              <a:rPr lang="en-US" dirty="0"/>
              <a:t>User and Group Management (12)</a:t>
            </a:r>
          </a:p>
          <a:p>
            <a:r>
              <a:rPr lang="en-US" dirty="0"/>
              <a:t>User Profiles (5)</a:t>
            </a:r>
          </a:p>
          <a:p>
            <a:r>
              <a:rPr lang="en-US" dirty="0"/>
              <a:t>Utilities (1)</a:t>
            </a:r>
          </a:p>
          <a:p>
            <a:r>
              <a:rPr lang="en-US" b="1" dirty="0">
                <a:solidFill>
                  <a:schemeClr val="accent5"/>
                </a:solidFill>
              </a:rPr>
              <a:t>Web Parts </a:t>
            </a:r>
            <a:r>
              <a:rPr lang="en-US" dirty="0"/>
              <a:t>(11)</a:t>
            </a:r>
          </a:p>
          <a:p>
            <a:r>
              <a:rPr lang="en-US" dirty="0"/>
              <a:t>Webs (17)</a:t>
            </a:r>
          </a:p>
          <a:p>
            <a:r>
              <a:rPr lang="en-US" dirty="0"/>
              <a:t>Workflows (10)</a:t>
            </a:r>
          </a:p>
        </p:txBody>
      </p:sp>
      <p:sp>
        <p:nvSpPr>
          <p:cNvPr id="4" name="TextBox 3">
            <a:extLst>
              <a:ext uri="{FF2B5EF4-FFF2-40B4-BE49-F238E27FC236}">
                <a16:creationId xmlns:a16="http://schemas.microsoft.com/office/drawing/2014/main" id="{E71F9AAB-76DF-4E18-AF31-BDAC51698176}"/>
              </a:ext>
            </a:extLst>
          </p:cNvPr>
          <p:cNvSpPr txBox="1"/>
          <p:nvPr/>
        </p:nvSpPr>
        <p:spPr>
          <a:xfrm>
            <a:off x="7461504" y="231150"/>
            <a:ext cx="4730496" cy="523220"/>
          </a:xfrm>
          <a:prstGeom prst="rect">
            <a:avLst/>
          </a:prstGeom>
          <a:noFill/>
        </p:spPr>
        <p:txBody>
          <a:bodyPr wrap="square" rtlCol="0">
            <a:spAutoFit/>
          </a:bodyPr>
          <a:lstStyle/>
          <a:p>
            <a:pPr algn="r"/>
            <a:r>
              <a:rPr lang="en-US" sz="2800" i="1" dirty="0">
                <a:solidFill>
                  <a:schemeClr val="bg1"/>
                </a:solidFill>
              </a:rPr>
              <a:t>aka.ms/</a:t>
            </a:r>
            <a:r>
              <a:rPr lang="en-US" sz="2800" i="1" dirty="0" err="1">
                <a:solidFill>
                  <a:schemeClr val="bg1"/>
                </a:solidFill>
              </a:rPr>
              <a:t>sppnp-powershell</a:t>
            </a:r>
            <a:endParaRPr lang="en-US" sz="2800" i="1" dirty="0">
              <a:solidFill>
                <a:schemeClr val="bg1"/>
              </a:solidFill>
            </a:endParaRPr>
          </a:p>
        </p:txBody>
      </p:sp>
      <p:sp>
        <p:nvSpPr>
          <p:cNvPr id="5" name="TextBox 4">
            <a:extLst>
              <a:ext uri="{FF2B5EF4-FFF2-40B4-BE49-F238E27FC236}">
                <a16:creationId xmlns:a16="http://schemas.microsoft.com/office/drawing/2014/main" id="{6B7A2916-6135-41DD-A681-03B581820E3B}"/>
              </a:ext>
            </a:extLst>
          </p:cNvPr>
          <p:cNvSpPr txBox="1"/>
          <p:nvPr/>
        </p:nvSpPr>
        <p:spPr>
          <a:xfrm>
            <a:off x="302895" y="1123406"/>
            <a:ext cx="5610225" cy="461665"/>
          </a:xfrm>
          <a:prstGeom prst="rect">
            <a:avLst/>
          </a:prstGeom>
          <a:noFill/>
        </p:spPr>
        <p:txBody>
          <a:bodyPr wrap="square" rtlCol="0">
            <a:spAutoFit/>
          </a:bodyPr>
          <a:lstStyle/>
          <a:p>
            <a:r>
              <a:rPr lang="en-US" sz="2400" b="1" dirty="0"/>
              <a:t>340+ </a:t>
            </a:r>
            <a:r>
              <a:rPr lang="en-US" sz="2400" b="1" dirty="0" err="1"/>
              <a:t>CmdLets</a:t>
            </a:r>
            <a:endParaRPr lang="en-US" sz="2400" b="1" dirty="0"/>
          </a:p>
        </p:txBody>
      </p:sp>
      <p:sp>
        <p:nvSpPr>
          <p:cNvPr id="6" name="Rectangle 5">
            <a:extLst>
              <a:ext uri="{FF2B5EF4-FFF2-40B4-BE49-F238E27FC236}">
                <a16:creationId xmlns:a16="http://schemas.microsoft.com/office/drawing/2014/main" id="{177AA670-33DF-4596-BA5B-04F775BF1DAC}"/>
              </a:ext>
            </a:extLst>
          </p:cNvPr>
          <p:cNvSpPr/>
          <p:nvPr/>
        </p:nvSpPr>
        <p:spPr>
          <a:xfrm>
            <a:off x="0" y="0"/>
            <a:ext cx="12192000" cy="6417892"/>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6F7A75-51FF-4412-B76A-B87AE9A35E3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4866" r="8073" b="6133"/>
          <a:stretch/>
        </p:blipFill>
        <p:spPr>
          <a:xfrm>
            <a:off x="7559039" y="0"/>
            <a:ext cx="4632961" cy="6437376"/>
          </a:xfrm>
          <a:prstGeom prst="rect">
            <a:avLst/>
          </a:prstGeom>
        </p:spPr>
      </p:pic>
      <p:sp>
        <p:nvSpPr>
          <p:cNvPr id="8" name="TextBox 7">
            <a:extLst>
              <a:ext uri="{FF2B5EF4-FFF2-40B4-BE49-F238E27FC236}">
                <a16:creationId xmlns:a16="http://schemas.microsoft.com/office/drawing/2014/main" id="{4BF378E5-B796-4455-8414-9EC559BA8A5F}"/>
              </a:ext>
            </a:extLst>
          </p:cNvPr>
          <p:cNvSpPr txBox="1"/>
          <p:nvPr/>
        </p:nvSpPr>
        <p:spPr>
          <a:xfrm>
            <a:off x="512064" y="1802916"/>
            <a:ext cx="6534912" cy="2831544"/>
          </a:xfrm>
          <a:prstGeom prst="rect">
            <a:avLst/>
          </a:prstGeom>
          <a:noFill/>
        </p:spPr>
        <p:txBody>
          <a:bodyPr wrap="square" rtlCol="0">
            <a:spAutoFit/>
          </a:bodyPr>
          <a:lstStyle/>
          <a:p>
            <a:pPr algn="ctr"/>
            <a:r>
              <a:rPr lang="en-US" sz="5400" b="1" dirty="0">
                <a:solidFill>
                  <a:schemeClr val="bg1"/>
                </a:solidFill>
              </a:rPr>
              <a:t>Running on an iPhone using the Azure App!</a:t>
            </a:r>
          </a:p>
          <a:p>
            <a:pPr algn="ctr"/>
            <a:r>
              <a:rPr lang="en-US" sz="1200" b="1" dirty="0">
                <a:solidFill>
                  <a:schemeClr val="bg1"/>
                </a:solidFill>
              </a:rPr>
              <a:t>But… why?</a:t>
            </a:r>
          </a:p>
        </p:txBody>
      </p:sp>
      <p:sp>
        <p:nvSpPr>
          <p:cNvPr id="9" name="Rectangle 8">
            <a:extLst>
              <a:ext uri="{FF2B5EF4-FFF2-40B4-BE49-F238E27FC236}">
                <a16:creationId xmlns:a16="http://schemas.microsoft.com/office/drawing/2014/main" id="{CD9FB423-C8E2-4758-9F9E-24B406ED0F8E}"/>
              </a:ext>
            </a:extLst>
          </p:cNvPr>
          <p:cNvSpPr/>
          <p:nvPr/>
        </p:nvSpPr>
        <p:spPr>
          <a:xfrm>
            <a:off x="1564811" y="4549897"/>
            <a:ext cx="4429418" cy="184665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dirty="0">
                <a:ln/>
                <a:solidFill>
                  <a:schemeClr val="accent4"/>
                </a:solidFill>
              </a:rPr>
              <a:t>Because it’s</a:t>
            </a:r>
          </a:p>
          <a:p>
            <a:pPr algn="ctr"/>
            <a:r>
              <a:rPr lang="en-US" sz="6600" b="1" dirty="0">
                <a:ln/>
                <a:solidFill>
                  <a:schemeClr val="accent4"/>
                </a:solidFill>
              </a:rPr>
              <a:t>AWESOME</a:t>
            </a:r>
          </a:p>
        </p:txBody>
      </p:sp>
    </p:spTree>
    <p:extLst>
      <p:ext uri="{BB962C8B-B14F-4D97-AF65-F5344CB8AC3E}">
        <p14:creationId xmlns:p14="http://schemas.microsoft.com/office/powerpoint/2010/main" val="12283377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E371-181F-4D60-9AE9-DC0A0FEBC81A}"/>
              </a:ext>
            </a:extLst>
          </p:cNvPr>
          <p:cNvSpPr>
            <a:spLocks noGrp="1"/>
          </p:cNvSpPr>
          <p:nvPr>
            <p:ph type="title"/>
          </p:nvPr>
        </p:nvSpPr>
        <p:spPr/>
        <p:txBody>
          <a:bodyPr/>
          <a:lstStyle/>
          <a:p>
            <a:r>
              <a:rPr lang="en-US" dirty="0"/>
              <a:t>Important Basic Cmdlets</a:t>
            </a:r>
          </a:p>
        </p:txBody>
      </p:sp>
      <p:graphicFrame>
        <p:nvGraphicFramePr>
          <p:cNvPr id="4" name="Content Placeholder 3">
            <a:extLst>
              <a:ext uri="{FF2B5EF4-FFF2-40B4-BE49-F238E27FC236}">
                <a16:creationId xmlns:a16="http://schemas.microsoft.com/office/drawing/2014/main" id="{128C060A-C41A-4AEB-A362-8E3EA4480612}"/>
              </a:ext>
            </a:extLst>
          </p:cNvPr>
          <p:cNvGraphicFramePr>
            <a:graphicFrameLocks noGrp="1"/>
          </p:cNvGraphicFramePr>
          <p:nvPr>
            <p:ph idx="1"/>
            <p:extLst>
              <p:ext uri="{D42A27DB-BD31-4B8C-83A1-F6EECF244321}">
                <p14:modId xmlns:p14="http://schemas.microsoft.com/office/powerpoint/2010/main" val="3943549974"/>
              </p:ext>
            </p:extLst>
          </p:nvPr>
        </p:nvGraphicFramePr>
        <p:xfrm>
          <a:off x="303213" y="1780496"/>
          <a:ext cx="11671073" cy="1752600"/>
        </p:xfrm>
        <a:graphic>
          <a:graphicData uri="http://schemas.openxmlformats.org/drawingml/2006/table">
            <a:tbl>
              <a:tblPr firstRow="1" firstCol="1" bandRow="1">
                <a:tableStyleId>{FABFCF23-3B69-468F-B69F-88F6DE6A72F2}</a:tableStyleId>
              </a:tblPr>
              <a:tblGrid>
                <a:gridCol w="2805747">
                  <a:extLst>
                    <a:ext uri="{9D8B030D-6E8A-4147-A177-3AD203B41FA5}">
                      <a16:colId xmlns:a16="http://schemas.microsoft.com/office/drawing/2014/main" val="1134125500"/>
                    </a:ext>
                  </a:extLst>
                </a:gridCol>
                <a:gridCol w="7559040">
                  <a:extLst>
                    <a:ext uri="{9D8B030D-6E8A-4147-A177-3AD203B41FA5}">
                      <a16:colId xmlns:a16="http://schemas.microsoft.com/office/drawing/2014/main" val="2357524396"/>
                    </a:ext>
                  </a:extLst>
                </a:gridCol>
                <a:gridCol w="1306286">
                  <a:extLst>
                    <a:ext uri="{9D8B030D-6E8A-4147-A177-3AD203B41FA5}">
                      <a16:colId xmlns:a16="http://schemas.microsoft.com/office/drawing/2014/main" val="3507751376"/>
                    </a:ext>
                  </a:extLst>
                </a:gridCol>
              </a:tblGrid>
              <a:tr h="370840">
                <a:tc>
                  <a:txBody>
                    <a:bodyPr/>
                    <a:lstStyle/>
                    <a:p>
                      <a:r>
                        <a:rPr lang="en-US" dirty="0"/>
                        <a:t>Cmdlet</a:t>
                      </a:r>
                    </a:p>
                  </a:txBody>
                  <a:tcPr/>
                </a:tc>
                <a:tc>
                  <a:txBody>
                    <a:bodyPr/>
                    <a:lstStyle/>
                    <a:p>
                      <a:r>
                        <a:rPr lang="en-US" dirty="0"/>
                        <a:t>Description</a:t>
                      </a:r>
                    </a:p>
                  </a:txBody>
                  <a:tcPr/>
                </a:tc>
                <a:tc>
                  <a:txBody>
                    <a:bodyPr/>
                    <a:lstStyle/>
                    <a:p>
                      <a:r>
                        <a:rPr lang="en-US" dirty="0"/>
                        <a:t>Platforms</a:t>
                      </a:r>
                    </a:p>
                  </a:txBody>
                  <a:tcPr/>
                </a:tc>
                <a:extLst>
                  <a:ext uri="{0D108BD9-81ED-4DB2-BD59-A6C34878D82A}">
                    <a16:rowId xmlns:a16="http://schemas.microsoft.com/office/drawing/2014/main" val="3423123412"/>
                  </a:ext>
                </a:extLst>
              </a:tr>
              <a:tr h="370840">
                <a:tc>
                  <a:txBody>
                    <a:bodyPr/>
                    <a:lstStyle/>
                    <a:p>
                      <a:r>
                        <a:rPr lang="en-US" dirty="0"/>
                        <a:t>Connect-</a:t>
                      </a:r>
                      <a:r>
                        <a:rPr lang="en-US" dirty="0" err="1"/>
                        <a:t>PnPOnline</a:t>
                      </a:r>
                      <a:endParaRPr lang="en-US" dirty="0"/>
                    </a:p>
                  </a:txBody>
                  <a:tcPr/>
                </a:tc>
                <a:tc>
                  <a:txBody>
                    <a:bodyPr/>
                    <a:lstStyle/>
                    <a:p>
                      <a:r>
                        <a:rPr lang="en-US" dirty="0"/>
                        <a:t>Connects to a SharePoint site and creates a context that is required for other PnP Cmdlets (Do this first)</a:t>
                      </a:r>
                      <a:endParaRPr lang="en-US" b="1" dirty="0"/>
                    </a:p>
                  </a:txBody>
                  <a:tcPr/>
                </a:tc>
                <a:tc>
                  <a:txBody>
                    <a:bodyPr/>
                    <a:lstStyle/>
                    <a:p>
                      <a:r>
                        <a:rPr lang="en-US" dirty="0"/>
                        <a:t>All</a:t>
                      </a:r>
                    </a:p>
                  </a:txBody>
                  <a:tcPr/>
                </a:tc>
                <a:extLst>
                  <a:ext uri="{0D108BD9-81ED-4DB2-BD59-A6C34878D82A}">
                    <a16:rowId xmlns:a16="http://schemas.microsoft.com/office/drawing/2014/main" val="2159345708"/>
                  </a:ext>
                </a:extLst>
              </a:tr>
              <a:tr h="370840">
                <a:tc>
                  <a:txBody>
                    <a:bodyPr/>
                    <a:lstStyle/>
                    <a:p>
                      <a:r>
                        <a:rPr lang="en-US" dirty="0"/>
                        <a:t>Get-</a:t>
                      </a:r>
                      <a:r>
                        <a:rPr lang="en-US" dirty="0" err="1"/>
                        <a:t>PnPContext</a:t>
                      </a:r>
                      <a:endParaRPr lang="en-US" dirty="0"/>
                    </a:p>
                  </a:txBody>
                  <a:tcPr/>
                </a:tc>
                <a:tc>
                  <a:txBody>
                    <a:bodyPr/>
                    <a:lstStyle/>
                    <a:p>
                      <a:r>
                        <a:rPr lang="en-US" dirty="0"/>
                        <a:t>Returns a Client Side Object Model context</a:t>
                      </a:r>
                    </a:p>
                  </a:txBody>
                  <a:tcPr/>
                </a:tc>
                <a:tc>
                  <a:txBody>
                    <a:bodyPr/>
                    <a:lstStyle/>
                    <a:p>
                      <a:r>
                        <a:rPr lang="en-US" dirty="0"/>
                        <a:t>All</a:t>
                      </a:r>
                    </a:p>
                  </a:txBody>
                  <a:tcPr/>
                </a:tc>
                <a:extLst>
                  <a:ext uri="{0D108BD9-81ED-4DB2-BD59-A6C34878D82A}">
                    <a16:rowId xmlns:a16="http://schemas.microsoft.com/office/drawing/2014/main" val="310842288"/>
                  </a:ext>
                </a:extLst>
              </a:tr>
              <a:tr h="370840">
                <a:tc>
                  <a:txBody>
                    <a:bodyPr/>
                    <a:lstStyle/>
                    <a:p>
                      <a:r>
                        <a:rPr lang="en-US" dirty="0"/>
                        <a:t>Disconnect-</a:t>
                      </a:r>
                      <a:r>
                        <a:rPr lang="en-US" dirty="0" err="1"/>
                        <a:t>PnPOnline</a:t>
                      </a:r>
                      <a:endParaRPr lang="en-US" dirty="0"/>
                    </a:p>
                  </a:txBody>
                  <a:tcPr/>
                </a:tc>
                <a:tc>
                  <a:txBody>
                    <a:bodyPr/>
                    <a:lstStyle/>
                    <a:p>
                      <a:r>
                        <a:rPr lang="en-US" dirty="0"/>
                        <a:t>Disconnects the context (Do this last)</a:t>
                      </a:r>
                      <a:endParaRPr lang="en-US" b="1" dirty="0"/>
                    </a:p>
                  </a:txBody>
                  <a:tcPr/>
                </a:tc>
                <a:tc>
                  <a:txBody>
                    <a:bodyPr/>
                    <a:lstStyle/>
                    <a:p>
                      <a:r>
                        <a:rPr lang="en-US" dirty="0"/>
                        <a:t>All</a:t>
                      </a:r>
                    </a:p>
                  </a:txBody>
                  <a:tcPr/>
                </a:tc>
                <a:extLst>
                  <a:ext uri="{0D108BD9-81ED-4DB2-BD59-A6C34878D82A}">
                    <a16:rowId xmlns:a16="http://schemas.microsoft.com/office/drawing/2014/main" val="4232038803"/>
                  </a:ext>
                </a:extLst>
              </a:tr>
            </a:tbl>
          </a:graphicData>
        </a:graphic>
      </p:graphicFrame>
      <p:sp>
        <p:nvSpPr>
          <p:cNvPr id="5" name="TextBox 4">
            <a:extLst>
              <a:ext uri="{FF2B5EF4-FFF2-40B4-BE49-F238E27FC236}">
                <a16:creationId xmlns:a16="http://schemas.microsoft.com/office/drawing/2014/main" id="{F1AE33E9-F51E-4FFD-964A-59D476544CD8}"/>
              </a:ext>
            </a:extLst>
          </p:cNvPr>
          <p:cNvSpPr txBox="1"/>
          <p:nvPr/>
        </p:nvSpPr>
        <p:spPr>
          <a:xfrm>
            <a:off x="1233996" y="4380407"/>
            <a:ext cx="9724008" cy="1166949"/>
          </a:xfrm>
          <a:prstGeom prst="rect">
            <a:avLst/>
          </a:prstGeom>
          <a:solidFill>
            <a:schemeClr val="tx1"/>
          </a:solidFill>
        </p:spPr>
        <p:txBody>
          <a:bodyPr wrap="square" rtlCol="0" anchor="ctr">
            <a:noAutofit/>
          </a:bodyPr>
          <a:lstStyle/>
          <a:p>
            <a:r>
              <a:rPr lang="en-US" sz="2000" dirty="0">
                <a:solidFill>
                  <a:schemeClr val="bg1"/>
                </a:solidFill>
                <a:latin typeface="Calibri" panose="020F0502020204030204" pitchFamily="34" charset="0"/>
              </a:rPr>
              <a:t>   Connect-</a:t>
            </a:r>
            <a:r>
              <a:rPr lang="en-US" sz="2000" dirty="0" err="1">
                <a:solidFill>
                  <a:schemeClr val="bg1"/>
                </a:solidFill>
                <a:latin typeface="Calibri" panose="020F0502020204030204" pitchFamily="34" charset="0"/>
              </a:rPr>
              <a:t>PnPOnline</a:t>
            </a:r>
            <a:r>
              <a:rPr lang="en-US" sz="2000" dirty="0">
                <a:solidFill>
                  <a:schemeClr val="bg1"/>
                </a:solidFill>
                <a:latin typeface="Calibri" panose="020F0502020204030204" pitchFamily="34" charset="0"/>
              </a:rPr>
              <a:t> https://mytenant.sharepoint.com/sites/MySite -</a:t>
            </a:r>
            <a:r>
              <a:rPr lang="en-US" sz="2000" dirty="0" err="1">
                <a:solidFill>
                  <a:schemeClr val="bg1"/>
                </a:solidFill>
                <a:latin typeface="Calibri" panose="020F0502020204030204" pitchFamily="34" charset="0"/>
              </a:rPr>
              <a:t>CurrentCredentials</a:t>
            </a:r>
            <a:endParaRPr lang="en-US" sz="2000" dirty="0">
              <a:solidFill>
                <a:schemeClr val="bg1"/>
              </a:solidFill>
              <a:latin typeface="Calibri" panose="020F0502020204030204" pitchFamily="34" charset="0"/>
            </a:endParaRPr>
          </a:p>
        </p:txBody>
      </p:sp>
      <p:sp>
        <p:nvSpPr>
          <p:cNvPr id="6" name="TextBox 5">
            <a:extLst>
              <a:ext uri="{FF2B5EF4-FFF2-40B4-BE49-F238E27FC236}">
                <a16:creationId xmlns:a16="http://schemas.microsoft.com/office/drawing/2014/main" id="{B35BEBEE-B97B-4703-BD25-DD6D7B7E8B81}"/>
              </a:ext>
            </a:extLst>
          </p:cNvPr>
          <p:cNvSpPr txBox="1"/>
          <p:nvPr/>
        </p:nvSpPr>
        <p:spPr>
          <a:xfrm>
            <a:off x="0" y="6148244"/>
            <a:ext cx="12192000" cy="307777"/>
          </a:xfrm>
          <a:prstGeom prst="rect">
            <a:avLst/>
          </a:prstGeom>
          <a:noFill/>
        </p:spPr>
        <p:txBody>
          <a:bodyPr wrap="square" rtlCol="0">
            <a:spAutoFit/>
          </a:bodyPr>
          <a:lstStyle/>
          <a:p>
            <a:r>
              <a:rPr lang="en-US" sz="1400" i="1" dirty="0">
                <a:solidFill>
                  <a:schemeClr val="accent3"/>
                </a:solidFill>
              </a:rPr>
              <a:t>https://thechriskent.com/2018/02/14/using-sharepoint-pnp-powershell-modules-side-by-side-2013-2016-online/</a:t>
            </a:r>
          </a:p>
        </p:txBody>
      </p:sp>
      <p:sp>
        <p:nvSpPr>
          <p:cNvPr id="7" name="TextBox 6">
            <a:extLst>
              <a:ext uri="{FF2B5EF4-FFF2-40B4-BE49-F238E27FC236}">
                <a16:creationId xmlns:a16="http://schemas.microsoft.com/office/drawing/2014/main" id="{94EE3C49-089E-450D-A818-4CE6F97029AF}"/>
              </a:ext>
            </a:extLst>
          </p:cNvPr>
          <p:cNvSpPr txBox="1"/>
          <p:nvPr/>
        </p:nvSpPr>
        <p:spPr>
          <a:xfrm>
            <a:off x="7461504" y="231150"/>
            <a:ext cx="4730496" cy="523220"/>
          </a:xfrm>
          <a:prstGeom prst="rect">
            <a:avLst/>
          </a:prstGeom>
          <a:noFill/>
        </p:spPr>
        <p:txBody>
          <a:bodyPr wrap="square" rtlCol="0">
            <a:spAutoFit/>
          </a:bodyPr>
          <a:lstStyle/>
          <a:p>
            <a:pPr algn="r"/>
            <a:r>
              <a:rPr lang="en-US" sz="2800" i="1" dirty="0">
                <a:solidFill>
                  <a:schemeClr val="bg1"/>
                </a:solidFill>
              </a:rPr>
              <a:t>aka.ms/</a:t>
            </a:r>
            <a:r>
              <a:rPr lang="en-US" sz="2800" i="1" dirty="0" err="1">
                <a:solidFill>
                  <a:schemeClr val="bg1"/>
                </a:solidFill>
              </a:rPr>
              <a:t>sppnp-powershell</a:t>
            </a:r>
            <a:endParaRPr lang="en-US" sz="2800" i="1" dirty="0">
              <a:solidFill>
                <a:schemeClr val="bg1"/>
              </a:solidFill>
            </a:endParaRPr>
          </a:p>
        </p:txBody>
      </p:sp>
    </p:spTree>
    <p:extLst>
      <p:ext uri="{BB962C8B-B14F-4D97-AF65-F5344CB8AC3E}">
        <p14:creationId xmlns:p14="http://schemas.microsoft.com/office/powerpoint/2010/main" val="54579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chemeClr val="tx1"/>
          </a:solidFill>
        </p:spPr>
        <p:txBody>
          <a:bodyPr wrap="square" rtlCol="0">
            <a:noAutofit/>
          </a:bodyPr>
          <a:lstStyle/>
          <a:p>
            <a:pPr algn="r"/>
            <a:endParaRPr lang="en-US" dirty="0"/>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835217"/>
            <a:ext cx="6810437"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solidFill>
                  <a:schemeClr val="bg1"/>
                </a:solidFill>
              </a:rPr>
              <a:t>Demo: PnP PowerShell</a:t>
            </a:r>
          </a:p>
        </p:txBody>
      </p:sp>
      <p:pic>
        <p:nvPicPr>
          <p:cNvPr id="7" name="Graphic 6" descr="Life jacket">
            <a:extLst>
              <a:ext uri="{FF2B5EF4-FFF2-40B4-BE49-F238E27FC236}">
                <a16:creationId xmlns:a16="http://schemas.microsoft.com/office/drawing/2014/main" id="{DB8B6836-7C92-46F7-A77F-EF6D5745E0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716" y="1532078"/>
            <a:ext cx="3283761" cy="3283761"/>
          </a:xfrm>
          <a:prstGeom prst="rect">
            <a:avLst/>
          </a:prstGeom>
        </p:spPr>
      </p:pic>
    </p:spTree>
    <p:extLst>
      <p:ext uri="{BB962C8B-B14F-4D97-AF65-F5344CB8AC3E}">
        <p14:creationId xmlns:p14="http://schemas.microsoft.com/office/powerpoint/2010/main" val="62002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6146" name="Picture 2" descr="Image result">
            <a:extLst>
              <a:ext uri="{FF2B5EF4-FFF2-40B4-BE49-F238E27FC236}">
                <a16:creationId xmlns:a16="http://schemas.microsoft.com/office/drawing/2014/main" id="{F0BCB01F-66BB-4A22-A94F-C7CAF0C08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0"/>
            <a:ext cx="12191999" cy="6419852"/>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9"/>
          <p:cNvSpPr/>
          <p:nvPr/>
        </p:nvSpPr>
        <p:spPr bwMode="white">
          <a:xfrm flipV="1">
            <a:off x="0" y="5308845"/>
            <a:ext cx="5924939" cy="111809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rgbClr val="6ABA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CAF9A0B7-70C6-4CE0-81FF-E14E9706AD8E}"/>
              </a:ext>
            </a:extLst>
          </p:cNvPr>
          <p:cNvSpPr txBox="1"/>
          <p:nvPr/>
        </p:nvSpPr>
        <p:spPr>
          <a:xfrm>
            <a:off x="5878280" y="4886690"/>
            <a:ext cx="6520542" cy="1753598"/>
          </a:xfrm>
          <a:prstGeom prst="rect">
            <a:avLst/>
          </a:prstGeom>
          <a:noFill/>
        </p:spPr>
        <p:txBody>
          <a:bodyPr wrap="square" numCol="2" rtlCol="0">
            <a:noAutofit/>
          </a:bodyPr>
          <a:lstStyle/>
          <a:p>
            <a:pPr marL="285750" indent="-285750">
              <a:buFont typeface="Arial" panose="020B0604020202020204" pitchFamily="34" charset="0"/>
              <a:buChar char="•"/>
            </a:pPr>
            <a:r>
              <a:rPr lang="en-US" sz="2800" dirty="0">
                <a:solidFill>
                  <a:schemeClr val="bg1"/>
                </a:solidFill>
                <a:latin typeface="+mj-lt"/>
              </a:rPr>
              <a:t>Site Columns</a:t>
            </a:r>
          </a:p>
          <a:p>
            <a:pPr marL="285750" indent="-285750">
              <a:buFont typeface="Arial" panose="020B0604020202020204" pitchFamily="34" charset="0"/>
              <a:buChar char="•"/>
            </a:pPr>
            <a:r>
              <a:rPr lang="en-US" sz="2800" dirty="0">
                <a:solidFill>
                  <a:schemeClr val="bg1"/>
                </a:solidFill>
                <a:latin typeface="+mj-lt"/>
              </a:rPr>
              <a:t>Content Types</a:t>
            </a:r>
          </a:p>
          <a:p>
            <a:pPr marL="285750" indent="-285750">
              <a:buFont typeface="Arial" panose="020B0604020202020204" pitchFamily="34" charset="0"/>
              <a:buChar char="•"/>
            </a:pPr>
            <a:r>
              <a:rPr lang="en-US" sz="2800" dirty="0">
                <a:solidFill>
                  <a:schemeClr val="bg1"/>
                </a:solidFill>
                <a:latin typeface="+mj-lt"/>
              </a:rPr>
              <a:t>Lists</a:t>
            </a:r>
          </a:p>
          <a:p>
            <a:pPr marL="285750" indent="-285750">
              <a:buFont typeface="Arial" panose="020B0604020202020204" pitchFamily="34" charset="0"/>
              <a:buChar char="•"/>
            </a:pPr>
            <a:r>
              <a:rPr lang="en-US" sz="2800" dirty="0">
                <a:solidFill>
                  <a:schemeClr val="bg1"/>
                </a:solidFill>
                <a:latin typeface="+mj-lt"/>
              </a:rPr>
              <a:t>Data Rows</a:t>
            </a:r>
          </a:p>
          <a:p>
            <a:pPr marL="285750" indent="-285750">
              <a:buFont typeface="Arial" panose="020B0604020202020204" pitchFamily="34" charset="0"/>
              <a:buChar char="•"/>
            </a:pPr>
            <a:r>
              <a:rPr lang="en-US" sz="2800" dirty="0">
                <a:solidFill>
                  <a:schemeClr val="bg1"/>
                </a:solidFill>
                <a:latin typeface="+mj-lt"/>
              </a:rPr>
              <a:t>Pages</a:t>
            </a:r>
          </a:p>
          <a:p>
            <a:pPr marL="285750" indent="-285750">
              <a:buFont typeface="Arial" panose="020B0604020202020204" pitchFamily="34" charset="0"/>
              <a:buChar char="•"/>
            </a:pPr>
            <a:r>
              <a:rPr lang="en-US" sz="2800" dirty="0">
                <a:solidFill>
                  <a:schemeClr val="bg1"/>
                </a:solidFill>
                <a:latin typeface="+mj-lt"/>
              </a:rPr>
              <a:t>Custom Actions</a:t>
            </a:r>
          </a:p>
          <a:p>
            <a:pPr marL="285750" indent="-285750">
              <a:buFont typeface="Arial" panose="020B0604020202020204" pitchFamily="34" charset="0"/>
              <a:buChar char="•"/>
            </a:pPr>
            <a:endParaRPr lang="en-US" dirty="0">
              <a:solidFill>
                <a:schemeClr val="bg1"/>
              </a:solidFill>
            </a:endParaRPr>
          </a:p>
        </p:txBody>
      </p:sp>
      <p:sp>
        <p:nvSpPr>
          <p:cNvPr id="6" name="Title 4"/>
          <p:cNvSpPr txBox="1">
            <a:spLocks/>
          </p:cNvSpPr>
          <p:nvPr/>
        </p:nvSpPr>
        <p:spPr>
          <a:xfrm>
            <a:off x="1" y="5308845"/>
            <a:ext cx="5312228" cy="1118095"/>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000" spc="-100" dirty="0">
                <a:solidFill>
                  <a:srgbClr val="FFFFFF"/>
                </a:solidFill>
              </a:rPr>
              <a:t>Remote Provisioning</a:t>
            </a:r>
          </a:p>
        </p:txBody>
      </p:sp>
      <p:grpSp>
        <p:nvGrpSpPr>
          <p:cNvPr id="7" name="Group 6">
            <a:extLst>
              <a:ext uri="{FF2B5EF4-FFF2-40B4-BE49-F238E27FC236}">
                <a16:creationId xmlns:a16="http://schemas.microsoft.com/office/drawing/2014/main" id="{4C107F74-1CD7-4271-9DC3-962A86763DBE}"/>
              </a:ext>
            </a:extLst>
          </p:cNvPr>
          <p:cNvGrpSpPr/>
          <p:nvPr/>
        </p:nvGrpSpPr>
        <p:grpSpPr>
          <a:xfrm rot="21315313">
            <a:off x="6656070" y="2517958"/>
            <a:ext cx="4109466" cy="2478460"/>
            <a:chOff x="6790182" y="2603302"/>
            <a:chExt cx="4109466" cy="2478460"/>
          </a:xfrm>
        </p:grpSpPr>
        <p:sp>
          <p:nvSpPr>
            <p:cNvPr id="3" name="TextBox 2">
              <a:extLst>
                <a:ext uri="{FF2B5EF4-FFF2-40B4-BE49-F238E27FC236}">
                  <a16:creationId xmlns:a16="http://schemas.microsoft.com/office/drawing/2014/main" id="{21771B5C-E5AE-4B7D-BB26-843A7779DCE7}"/>
                </a:ext>
              </a:extLst>
            </p:cNvPr>
            <p:cNvSpPr txBox="1"/>
            <p:nvPr/>
          </p:nvSpPr>
          <p:spPr>
            <a:xfrm>
              <a:off x="6790182" y="2603302"/>
              <a:ext cx="4109466" cy="2062952"/>
            </a:xfrm>
            <a:prstGeom prst="rect">
              <a:avLst/>
            </a:prstGeom>
            <a:solidFill>
              <a:schemeClr val="tx1">
                <a:alpha val="85000"/>
              </a:schemeClr>
            </a:solidFill>
          </p:spPr>
          <p:txBody>
            <a:bodyPr wrap="square" rtlCol="0" anchor="ctr">
              <a:no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4"/>
                  </a:solidFill>
                </a:rPr>
                <a:t>Pretty much everything</a:t>
              </a:r>
            </a:p>
            <a:p>
              <a:pPr algn="ctr"/>
              <a:r>
                <a:rPr lang="en-US" sz="1600" b="1" dirty="0">
                  <a:ln/>
                  <a:solidFill>
                    <a:schemeClr val="bg2"/>
                  </a:solidFill>
                </a:rPr>
                <a:t>(as long as there is a CSOM API)</a:t>
              </a:r>
            </a:p>
          </p:txBody>
        </p:sp>
        <p:sp>
          <p:nvSpPr>
            <p:cNvPr id="5" name="Isosceles Triangle 4">
              <a:extLst>
                <a:ext uri="{FF2B5EF4-FFF2-40B4-BE49-F238E27FC236}">
                  <a16:creationId xmlns:a16="http://schemas.microsoft.com/office/drawing/2014/main" id="{DA2AB541-1D22-4B55-9C7B-8E1DC724B242}"/>
                </a:ext>
              </a:extLst>
            </p:cNvPr>
            <p:cNvSpPr/>
            <p:nvPr/>
          </p:nvSpPr>
          <p:spPr>
            <a:xfrm rot="10800000">
              <a:off x="8460867" y="4667234"/>
              <a:ext cx="768096" cy="414528"/>
            </a:xfrm>
            <a:prstGeom prst="triangle">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227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500"/>
                                        <p:tgtEl>
                                          <p:spTgt spid="1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87F50A8A-A28D-4DDB-B92B-1B6A0A10E12B}"/>
              </a:ext>
            </a:extLst>
          </p:cNvPr>
          <p:cNvSpPr txBox="1">
            <a:spLocks/>
          </p:cNvSpPr>
          <p:nvPr/>
        </p:nvSpPr>
        <p:spPr>
          <a:xfrm>
            <a:off x="0" y="2145506"/>
            <a:ext cx="12192000" cy="2566987"/>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sz="13800" cap="all" dirty="0">
                <a:solidFill>
                  <a:schemeClr val="bg1"/>
                </a:solidFill>
              </a:rPr>
              <a:t>Goals</a:t>
            </a:r>
            <a:endParaRPr lang="en-US" sz="6000" cap="all" dirty="0">
              <a:solidFill>
                <a:schemeClr val="bg1"/>
              </a:solidFill>
            </a:endParaRPr>
          </a:p>
        </p:txBody>
      </p:sp>
    </p:spTree>
    <p:extLst>
      <p:ext uri="{BB962C8B-B14F-4D97-AF65-F5344CB8AC3E}">
        <p14:creationId xmlns:p14="http://schemas.microsoft.com/office/powerpoint/2010/main" val="2120779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630D72-D826-4C46-9BE8-C516DE1523BD}"/>
              </a:ext>
            </a:extLst>
          </p:cNvPr>
          <p:cNvSpPr>
            <a:spLocks noGrp="1"/>
          </p:cNvSpPr>
          <p:nvPr>
            <p:ph type="title"/>
          </p:nvPr>
        </p:nvSpPr>
        <p:spPr/>
        <p:txBody>
          <a:bodyPr/>
          <a:lstStyle/>
          <a:p>
            <a:r>
              <a:rPr lang="en-US" dirty="0"/>
              <a:t>PnP Provisioning Engine</a:t>
            </a:r>
          </a:p>
        </p:txBody>
      </p:sp>
      <p:sp>
        <p:nvSpPr>
          <p:cNvPr id="5" name="Content Placeholder 4">
            <a:extLst>
              <a:ext uri="{FF2B5EF4-FFF2-40B4-BE49-F238E27FC236}">
                <a16:creationId xmlns:a16="http://schemas.microsoft.com/office/drawing/2014/main" id="{59691A98-A906-4E39-80B2-C047EE3C509F}"/>
              </a:ext>
            </a:extLst>
          </p:cNvPr>
          <p:cNvSpPr>
            <a:spLocks noGrp="1"/>
          </p:cNvSpPr>
          <p:nvPr>
            <p:ph idx="1"/>
          </p:nvPr>
        </p:nvSpPr>
        <p:spPr>
          <a:xfrm>
            <a:off x="302894" y="1149299"/>
            <a:ext cx="11586211" cy="5108811"/>
          </a:xfrm>
        </p:spPr>
        <p:txBody>
          <a:bodyPr>
            <a:noAutofit/>
          </a:bodyPr>
          <a:lstStyle/>
          <a:p>
            <a:r>
              <a:rPr lang="en-US" sz="2800" dirty="0"/>
              <a:t>Uses the </a:t>
            </a:r>
            <a:r>
              <a:rPr lang="en-US" sz="2800" b="1" dirty="0">
                <a:solidFill>
                  <a:srgbClr val="3C6A6B"/>
                </a:solidFill>
              </a:rPr>
              <a:t>Client Side Object Model (CSOM) </a:t>
            </a:r>
            <a:r>
              <a:rPr lang="en-US" sz="2800" dirty="0"/>
              <a:t>to provision artifacts instead of using the </a:t>
            </a:r>
            <a:r>
              <a:rPr lang="en-US" sz="2800" b="1" dirty="0">
                <a:solidFill>
                  <a:srgbClr val="3C6A6B"/>
                </a:solidFill>
              </a:rPr>
              <a:t>Feature Framework</a:t>
            </a:r>
          </a:p>
          <a:p>
            <a:pPr lvl="1"/>
            <a:r>
              <a:rPr lang="en-US" sz="2400" dirty="0">
                <a:latin typeface="+mn-lt"/>
              </a:rPr>
              <a:t>Removes the need to use declarative XML! </a:t>
            </a:r>
            <a:r>
              <a:rPr lang="en-US" sz="1800" i="1" dirty="0">
                <a:solidFill>
                  <a:srgbClr val="6ABAB7"/>
                </a:solidFill>
                <a:latin typeface="+mn-lt"/>
              </a:rPr>
              <a:t>(mostly)</a:t>
            </a:r>
            <a:endParaRPr lang="en-US" sz="2400" i="1" dirty="0">
              <a:solidFill>
                <a:srgbClr val="6ABAB7"/>
              </a:solidFill>
              <a:latin typeface="+mn-lt"/>
            </a:endParaRPr>
          </a:p>
          <a:p>
            <a:pPr lvl="1"/>
            <a:endParaRPr lang="en-US" sz="1000" dirty="0">
              <a:latin typeface="+mn-lt"/>
            </a:endParaRPr>
          </a:p>
          <a:p>
            <a:r>
              <a:rPr lang="en-US" sz="2800" dirty="0"/>
              <a:t>Can use the </a:t>
            </a:r>
            <a:r>
              <a:rPr lang="en-US" sz="2800" b="1" dirty="0">
                <a:solidFill>
                  <a:srgbClr val="3C6A6B"/>
                </a:solidFill>
              </a:rPr>
              <a:t>SharePoint UI </a:t>
            </a:r>
            <a:r>
              <a:rPr lang="en-US" sz="2800" dirty="0"/>
              <a:t>to create artifacts</a:t>
            </a:r>
          </a:p>
          <a:p>
            <a:endParaRPr lang="en-US" sz="1000" dirty="0"/>
          </a:p>
          <a:p>
            <a:r>
              <a:rPr lang="en-US" sz="2800" dirty="0"/>
              <a:t>Creates a </a:t>
            </a:r>
            <a:r>
              <a:rPr lang="en-US" sz="2800" b="1" dirty="0">
                <a:solidFill>
                  <a:srgbClr val="3C6A6B"/>
                </a:solidFill>
              </a:rPr>
              <a:t>Template file</a:t>
            </a:r>
          </a:p>
          <a:p>
            <a:pPr lvl="1"/>
            <a:r>
              <a:rPr lang="en-US" sz="2400" dirty="0">
                <a:latin typeface="+mn-lt"/>
              </a:rPr>
              <a:t>Easy to add to source control,</a:t>
            </a:r>
            <a:br>
              <a:rPr lang="en-US" sz="2400" dirty="0">
                <a:latin typeface="+mn-lt"/>
              </a:rPr>
            </a:br>
            <a:r>
              <a:rPr lang="en-US" sz="2400" dirty="0">
                <a:latin typeface="+mn-lt"/>
              </a:rPr>
              <a:t>move between environments, etc.</a:t>
            </a:r>
          </a:p>
          <a:p>
            <a:pPr lvl="1"/>
            <a:endParaRPr lang="en-US" sz="1000" dirty="0">
              <a:latin typeface="+mn-lt"/>
            </a:endParaRPr>
          </a:p>
          <a:p>
            <a:r>
              <a:rPr lang="en-US" sz="2800" dirty="0"/>
              <a:t>Applies as </a:t>
            </a:r>
            <a:r>
              <a:rPr lang="en-US" sz="2800" b="1" dirty="0">
                <a:solidFill>
                  <a:srgbClr val="3C6A6B"/>
                </a:solidFill>
              </a:rPr>
              <a:t>Diff</a:t>
            </a:r>
          </a:p>
          <a:p>
            <a:pPr lvl="1"/>
            <a:r>
              <a:rPr lang="en-US" sz="2400" dirty="0">
                <a:latin typeface="+mn-lt"/>
              </a:rPr>
              <a:t>Non-Destructive – your content is safe</a:t>
            </a:r>
          </a:p>
          <a:p>
            <a:pPr lvl="1"/>
            <a:r>
              <a:rPr lang="en-US" sz="2400" dirty="0">
                <a:latin typeface="+mn-lt"/>
              </a:rPr>
              <a:t>Can be reapplied as templates evolve</a:t>
            </a:r>
          </a:p>
        </p:txBody>
      </p:sp>
      <p:pic>
        <p:nvPicPr>
          <p:cNvPr id="10" name="Graphic 9" descr="Seeds">
            <a:extLst>
              <a:ext uri="{FF2B5EF4-FFF2-40B4-BE49-F238E27FC236}">
                <a16:creationId xmlns:a16="http://schemas.microsoft.com/office/drawing/2014/main" id="{98F83DB4-5206-473E-8E57-06F8BD39F5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25539">
            <a:off x="8156799" y="4423108"/>
            <a:ext cx="1237569" cy="1237569"/>
          </a:xfrm>
          <a:prstGeom prst="rect">
            <a:avLst/>
          </a:prstGeom>
        </p:spPr>
      </p:pic>
      <p:pic>
        <p:nvPicPr>
          <p:cNvPr id="12" name="Graphic 11" descr="Plant">
            <a:extLst>
              <a:ext uri="{FF2B5EF4-FFF2-40B4-BE49-F238E27FC236}">
                <a16:creationId xmlns:a16="http://schemas.microsoft.com/office/drawing/2014/main" id="{E1C08807-9C11-4A1A-BE09-CCC7ADD6B6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5583" y="2782144"/>
            <a:ext cx="2926557" cy="2926557"/>
          </a:xfrm>
          <a:prstGeom prst="rect">
            <a:avLst/>
          </a:prstGeom>
        </p:spPr>
      </p:pic>
    </p:spTree>
    <p:extLst>
      <p:ext uri="{BB962C8B-B14F-4D97-AF65-F5344CB8AC3E}">
        <p14:creationId xmlns:p14="http://schemas.microsoft.com/office/powerpoint/2010/main" val="970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fade">
                                      <p:cBhvr>
                                        <p:cTn id="31" dur="500"/>
                                        <p:tgtEl>
                                          <p:spTgt spid="5">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10" end="10"/>
                                            </p:txEl>
                                          </p:spTgt>
                                        </p:tgtEl>
                                        <p:attrNameLst>
                                          <p:attrName>style.visibility</p:attrName>
                                        </p:attrNameLst>
                                      </p:cBhvr>
                                      <p:to>
                                        <p:strVal val="visible"/>
                                      </p:to>
                                    </p:set>
                                    <p:animEffect transition="in" filter="fade">
                                      <p:cBhvr>
                                        <p:cTn id="34"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00AD-DE0B-4DB3-9B7A-C907E04EEB3B}"/>
              </a:ext>
            </a:extLst>
          </p:cNvPr>
          <p:cNvSpPr>
            <a:spLocks noGrp="1"/>
          </p:cNvSpPr>
          <p:nvPr>
            <p:ph type="title"/>
          </p:nvPr>
        </p:nvSpPr>
        <p:spPr/>
        <p:txBody>
          <a:bodyPr>
            <a:noAutofit/>
          </a:bodyPr>
          <a:lstStyle/>
          <a:p>
            <a:r>
              <a:rPr lang="en-US" sz="4000" dirty="0"/>
              <a:t>Remote Provisioning Supported Environments</a:t>
            </a:r>
          </a:p>
        </p:txBody>
      </p:sp>
      <p:sp>
        <p:nvSpPr>
          <p:cNvPr id="3" name="Content Placeholder 2">
            <a:extLst>
              <a:ext uri="{FF2B5EF4-FFF2-40B4-BE49-F238E27FC236}">
                <a16:creationId xmlns:a16="http://schemas.microsoft.com/office/drawing/2014/main" id="{07073B6F-7CC6-4691-9637-E8D8689B5DEE}"/>
              </a:ext>
            </a:extLst>
          </p:cNvPr>
          <p:cNvSpPr>
            <a:spLocks noGrp="1"/>
          </p:cNvSpPr>
          <p:nvPr>
            <p:ph idx="1"/>
          </p:nvPr>
        </p:nvSpPr>
        <p:spPr>
          <a:xfrm>
            <a:off x="302894" y="1268419"/>
            <a:ext cx="11586211" cy="5044122"/>
          </a:xfrm>
        </p:spPr>
        <p:txBody>
          <a:bodyPr>
            <a:normAutofit fontScale="92500" lnSpcReduction="20000"/>
          </a:bodyPr>
          <a:lstStyle/>
          <a:p>
            <a:r>
              <a:rPr lang="en-US" dirty="0"/>
              <a:t>SharePoint 2013</a:t>
            </a:r>
          </a:p>
          <a:p>
            <a:pPr lvl="1"/>
            <a:r>
              <a:rPr lang="en-US" dirty="0">
                <a:latin typeface="+mn-lt"/>
              </a:rPr>
              <a:t>Minimum required version: </a:t>
            </a:r>
            <a:r>
              <a:rPr lang="en-US" b="1" dirty="0">
                <a:solidFill>
                  <a:srgbClr val="3C6A6B"/>
                </a:solidFill>
                <a:latin typeface="+mn-lt"/>
              </a:rPr>
              <a:t>April 2015 CU</a:t>
            </a:r>
          </a:p>
          <a:p>
            <a:pPr lvl="1"/>
            <a:r>
              <a:rPr lang="en-US" dirty="0">
                <a:latin typeface="+mn-lt"/>
              </a:rPr>
              <a:t>Full functionality required version: </a:t>
            </a:r>
            <a:r>
              <a:rPr lang="en-US" b="1" dirty="0">
                <a:solidFill>
                  <a:srgbClr val="3C6A6B"/>
                </a:solidFill>
                <a:latin typeface="+mn-lt"/>
              </a:rPr>
              <a:t>January 2016 CU</a:t>
            </a:r>
          </a:p>
          <a:p>
            <a:endParaRPr lang="en-US" dirty="0"/>
          </a:p>
          <a:p>
            <a:r>
              <a:rPr lang="en-US" dirty="0"/>
              <a:t>SharePoint 2016 </a:t>
            </a:r>
            <a:r>
              <a:rPr lang="en-US" sz="2600" i="1" dirty="0"/>
              <a:t>(2019 soon)</a:t>
            </a:r>
            <a:endParaRPr lang="en-US" i="1" dirty="0"/>
          </a:p>
          <a:p>
            <a:endParaRPr lang="en-US" dirty="0"/>
          </a:p>
          <a:p>
            <a:r>
              <a:rPr lang="en-US" dirty="0"/>
              <a:t>SharePoint Online</a:t>
            </a:r>
          </a:p>
          <a:p>
            <a:pPr lvl="1"/>
            <a:r>
              <a:rPr lang="en-US" b="1" dirty="0">
                <a:solidFill>
                  <a:srgbClr val="3C6A6B"/>
                </a:solidFill>
                <a:latin typeface="+mn-lt"/>
              </a:rPr>
              <a:t>Best Coverage</a:t>
            </a:r>
          </a:p>
          <a:p>
            <a:pPr lvl="1"/>
            <a:r>
              <a:rPr lang="en-US" dirty="0">
                <a:latin typeface="+mn-lt"/>
              </a:rPr>
              <a:t>Includes full support for SPFx Web Parts &amp; extensions</a:t>
            </a:r>
          </a:p>
          <a:p>
            <a:pPr lvl="1"/>
            <a:r>
              <a:rPr lang="en-US" dirty="0">
                <a:latin typeface="+mn-lt"/>
              </a:rPr>
              <a:t>Modern pages, Modern sites</a:t>
            </a:r>
          </a:p>
        </p:txBody>
      </p:sp>
    </p:spTree>
    <p:extLst>
      <p:ext uri="{BB962C8B-B14F-4D97-AF65-F5344CB8AC3E}">
        <p14:creationId xmlns:p14="http://schemas.microsoft.com/office/powerpoint/2010/main" val="251163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E371-181F-4D60-9AE9-DC0A0FEBC81A}"/>
              </a:ext>
            </a:extLst>
          </p:cNvPr>
          <p:cNvSpPr>
            <a:spLocks noGrp="1"/>
          </p:cNvSpPr>
          <p:nvPr>
            <p:ph type="title"/>
          </p:nvPr>
        </p:nvSpPr>
        <p:spPr/>
        <p:txBody>
          <a:bodyPr/>
          <a:lstStyle/>
          <a:p>
            <a:r>
              <a:rPr lang="en-US" dirty="0"/>
              <a:t>Important Provisioning Cmdlets</a:t>
            </a:r>
          </a:p>
        </p:txBody>
      </p:sp>
      <p:graphicFrame>
        <p:nvGraphicFramePr>
          <p:cNvPr id="4" name="Content Placeholder 3">
            <a:extLst>
              <a:ext uri="{FF2B5EF4-FFF2-40B4-BE49-F238E27FC236}">
                <a16:creationId xmlns:a16="http://schemas.microsoft.com/office/drawing/2014/main" id="{128C060A-C41A-4AEB-A362-8E3EA4480612}"/>
              </a:ext>
            </a:extLst>
          </p:cNvPr>
          <p:cNvGraphicFramePr>
            <a:graphicFrameLocks noGrp="1"/>
          </p:cNvGraphicFramePr>
          <p:nvPr>
            <p:ph idx="1"/>
            <p:extLst>
              <p:ext uri="{D42A27DB-BD31-4B8C-83A1-F6EECF244321}">
                <p14:modId xmlns:p14="http://schemas.microsoft.com/office/powerpoint/2010/main" val="339348776"/>
              </p:ext>
            </p:extLst>
          </p:nvPr>
        </p:nvGraphicFramePr>
        <p:xfrm>
          <a:off x="303213" y="1443044"/>
          <a:ext cx="11585573" cy="1163320"/>
        </p:xfrm>
        <a:graphic>
          <a:graphicData uri="http://schemas.openxmlformats.org/drawingml/2006/table">
            <a:tbl>
              <a:tblPr firstRow="1" firstCol="1" bandRow="1">
                <a:tableStyleId>{FABFCF23-3B69-468F-B69F-88F6DE6A72F2}</a:tableStyleId>
              </a:tblPr>
              <a:tblGrid>
                <a:gridCol w="4236130">
                  <a:extLst>
                    <a:ext uri="{9D8B030D-6E8A-4147-A177-3AD203B41FA5}">
                      <a16:colId xmlns:a16="http://schemas.microsoft.com/office/drawing/2014/main" val="1134125500"/>
                    </a:ext>
                  </a:extLst>
                </a:gridCol>
                <a:gridCol w="6075329">
                  <a:extLst>
                    <a:ext uri="{9D8B030D-6E8A-4147-A177-3AD203B41FA5}">
                      <a16:colId xmlns:a16="http://schemas.microsoft.com/office/drawing/2014/main" val="2357524396"/>
                    </a:ext>
                  </a:extLst>
                </a:gridCol>
                <a:gridCol w="1274114">
                  <a:extLst>
                    <a:ext uri="{9D8B030D-6E8A-4147-A177-3AD203B41FA5}">
                      <a16:colId xmlns:a16="http://schemas.microsoft.com/office/drawing/2014/main" val="3507751376"/>
                    </a:ext>
                  </a:extLst>
                </a:gridCol>
              </a:tblGrid>
              <a:tr h="370840">
                <a:tc>
                  <a:txBody>
                    <a:bodyPr/>
                    <a:lstStyle/>
                    <a:p>
                      <a:r>
                        <a:rPr lang="en-US" dirty="0"/>
                        <a:t>Cmdlet</a:t>
                      </a:r>
                    </a:p>
                  </a:txBody>
                  <a:tcPr marL="89191" marR="89191"/>
                </a:tc>
                <a:tc>
                  <a:txBody>
                    <a:bodyPr/>
                    <a:lstStyle/>
                    <a:p>
                      <a:r>
                        <a:rPr lang="en-US" dirty="0"/>
                        <a:t>Description</a:t>
                      </a:r>
                    </a:p>
                  </a:txBody>
                  <a:tcPr marL="89191" marR="89191"/>
                </a:tc>
                <a:tc>
                  <a:txBody>
                    <a:bodyPr/>
                    <a:lstStyle/>
                    <a:p>
                      <a:r>
                        <a:rPr lang="en-US" dirty="0"/>
                        <a:t>Platforms</a:t>
                      </a:r>
                    </a:p>
                  </a:txBody>
                  <a:tcPr marL="89191" marR="89191"/>
                </a:tc>
                <a:extLst>
                  <a:ext uri="{0D108BD9-81ED-4DB2-BD59-A6C34878D82A}">
                    <a16:rowId xmlns:a16="http://schemas.microsoft.com/office/drawing/2014/main" val="3423123412"/>
                  </a:ext>
                </a:extLst>
              </a:tr>
              <a:tr h="370840">
                <a:tc>
                  <a:txBody>
                    <a:bodyPr/>
                    <a:lstStyle/>
                    <a:p>
                      <a:r>
                        <a:rPr lang="en-US" sz="2000"/>
                        <a:t>Get-PnPProvisioningTemplate</a:t>
                      </a:r>
                      <a:endParaRPr lang="en-US" sz="2000" dirty="0"/>
                    </a:p>
                  </a:txBody>
                  <a:tcPr marL="89191" marR="89191"/>
                </a:tc>
                <a:tc>
                  <a:txBody>
                    <a:bodyPr/>
                    <a:lstStyle/>
                    <a:p>
                      <a:r>
                        <a:rPr lang="en-US" sz="2000" dirty="0"/>
                        <a:t>Generates a provisioning template from a web</a:t>
                      </a:r>
                      <a:endParaRPr lang="en-US" sz="2000" b="1" dirty="0"/>
                    </a:p>
                  </a:txBody>
                  <a:tcPr marL="89191" marR="89191"/>
                </a:tc>
                <a:tc>
                  <a:txBody>
                    <a:bodyPr/>
                    <a:lstStyle/>
                    <a:p>
                      <a:r>
                        <a:rPr lang="en-US" sz="2000" dirty="0"/>
                        <a:t>All</a:t>
                      </a:r>
                    </a:p>
                  </a:txBody>
                  <a:tcPr marL="89191" marR="89191"/>
                </a:tc>
                <a:extLst>
                  <a:ext uri="{0D108BD9-81ED-4DB2-BD59-A6C34878D82A}">
                    <a16:rowId xmlns:a16="http://schemas.microsoft.com/office/drawing/2014/main" val="2159345708"/>
                  </a:ext>
                </a:extLst>
              </a:tr>
              <a:tr h="370840">
                <a:tc>
                  <a:txBody>
                    <a:bodyPr/>
                    <a:lstStyle/>
                    <a:p>
                      <a:r>
                        <a:rPr lang="en-US" sz="2000" dirty="0"/>
                        <a:t>Apply-</a:t>
                      </a:r>
                      <a:r>
                        <a:rPr lang="en-US" sz="2000" dirty="0" err="1"/>
                        <a:t>PnPProvisioningTemplate</a:t>
                      </a:r>
                      <a:endParaRPr lang="en-US" sz="2000" dirty="0"/>
                    </a:p>
                  </a:txBody>
                  <a:tcPr marL="89191" marR="89191"/>
                </a:tc>
                <a:tc>
                  <a:txBody>
                    <a:bodyPr/>
                    <a:lstStyle/>
                    <a:p>
                      <a:r>
                        <a:rPr lang="en-US" sz="2000" dirty="0"/>
                        <a:t>Applies a provisioning template to a web</a:t>
                      </a:r>
                      <a:endParaRPr lang="en-US" sz="2000" b="1" dirty="0"/>
                    </a:p>
                  </a:txBody>
                  <a:tcPr marL="89191" marR="89191"/>
                </a:tc>
                <a:tc>
                  <a:txBody>
                    <a:bodyPr/>
                    <a:lstStyle/>
                    <a:p>
                      <a:r>
                        <a:rPr lang="en-US" sz="2000" dirty="0"/>
                        <a:t>All</a:t>
                      </a:r>
                    </a:p>
                  </a:txBody>
                  <a:tcPr marL="89191" marR="89191"/>
                </a:tc>
                <a:extLst>
                  <a:ext uri="{0D108BD9-81ED-4DB2-BD59-A6C34878D82A}">
                    <a16:rowId xmlns:a16="http://schemas.microsoft.com/office/drawing/2014/main" val="1768149101"/>
                  </a:ext>
                </a:extLst>
              </a:tr>
            </a:tbl>
          </a:graphicData>
        </a:graphic>
      </p:graphicFrame>
      <p:sp>
        <p:nvSpPr>
          <p:cNvPr id="5" name="TextBox 4">
            <a:extLst>
              <a:ext uri="{FF2B5EF4-FFF2-40B4-BE49-F238E27FC236}">
                <a16:creationId xmlns:a16="http://schemas.microsoft.com/office/drawing/2014/main" id="{F1AE33E9-F51E-4FFD-964A-59D476544CD8}"/>
              </a:ext>
            </a:extLst>
          </p:cNvPr>
          <p:cNvSpPr txBox="1"/>
          <p:nvPr/>
        </p:nvSpPr>
        <p:spPr>
          <a:xfrm>
            <a:off x="501231" y="3287480"/>
            <a:ext cx="11189539" cy="2272937"/>
          </a:xfrm>
          <a:prstGeom prst="rect">
            <a:avLst/>
          </a:prstGeom>
          <a:solidFill>
            <a:schemeClr val="tx1"/>
          </a:solidFill>
        </p:spPr>
        <p:txBody>
          <a:bodyPr wrap="square" rtlCol="0" anchor="ctr">
            <a:noAutofit/>
          </a:bodyPr>
          <a:lstStyle/>
          <a:p>
            <a:r>
              <a:rPr lang="en-US" sz="2400" dirty="0">
                <a:solidFill>
                  <a:schemeClr val="bg1"/>
                </a:solidFill>
                <a:latin typeface="Calibri" panose="020F0502020204030204" pitchFamily="34" charset="0"/>
              </a:rPr>
              <a:t>   Connect-</a:t>
            </a:r>
            <a:r>
              <a:rPr lang="en-US" sz="2400" dirty="0" err="1">
                <a:solidFill>
                  <a:schemeClr val="bg1"/>
                </a:solidFill>
                <a:latin typeface="Calibri" panose="020F0502020204030204" pitchFamily="34" charset="0"/>
              </a:rPr>
              <a:t>PnPOnline</a:t>
            </a:r>
            <a:r>
              <a:rPr lang="en-US" sz="2400" dirty="0">
                <a:solidFill>
                  <a:schemeClr val="bg1"/>
                </a:solidFill>
                <a:latin typeface="Calibri" panose="020F0502020204030204" pitchFamily="34" charset="0"/>
              </a:rPr>
              <a:t> https://mytenant.sharepoint.com/sites/MySite -</a:t>
            </a:r>
            <a:r>
              <a:rPr lang="en-US" sz="2400" dirty="0" err="1">
                <a:solidFill>
                  <a:schemeClr val="bg1"/>
                </a:solidFill>
                <a:latin typeface="Calibri" panose="020F0502020204030204" pitchFamily="34" charset="0"/>
              </a:rPr>
              <a:t>CurrentCredentials</a:t>
            </a:r>
            <a:endParaRPr lang="en-US" sz="2400" dirty="0">
              <a:solidFill>
                <a:schemeClr val="bg1"/>
              </a:solidFill>
              <a:latin typeface="Calibri" panose="020F0502020204030204" pitchFamily="34" charset="0"/>
            </a:endParaRPr>
          </a:p>
          <a:p>
            <a:endParaRPr lang="en-US" sz="2400" dirty="0">
              <a:solidFill>
                <a:schemeClr val="bg1"/>
              </a:solidFill>
              <a:latin typeface="Calibri" panose="020F0502020204030204" pitchFamily="34" charset="0"/>
            </a:endParaRPr>
          </a:p>
          <a:p>
            <a:r>
              <a:rPr lang="en-US" sz="2400" dirty="0">
                <a:solidFill>
                  <a:schemeClr val="bg1"/>
                </a:solidFill>
                <a:latin typeface="Calibri" panose="020F0502020204030204" pitchFamily="34" charset="0"/>
              </a:rPr>
              <a:t>   Get-</a:t>
            </a:r>
            <a:r>
              <a:rPr lang="en-US" sz="2400" dirty="0" err="1">
                <a:solidFill>
                  <a:schemeClr val="bg1"/>
                </a:solidFill>
                <a:latin typeface="Calibri" panose="020F0502020204030204" pitchFamily="34" charset="0"/>
              </a:rPr>
              <a:t>PnPProvisioningTemplate</a:t>
            </a:r>
            <a:r>
              <a:rPr lang="en-US" sz="2400" dirty="0">
                <a:solidFill>
                  <a:schemeClr val="bg1"/>
                </a:solidFill>
                <a:latin typeface="Calibri" panose="020F0502020204030204" pitchFamily="34" charset="0"/>
              </a:rPr>
              <a:t> -Out MyTemplate.xml</a:t>
            </a:r>
          </a:p>
          <a:p>
            <a:endParaRPr lang="en-US" sz="2400" dirty="0">
              <a:solidFill>
                <a:schemeClr val="bg1"/>
              </a:solidFill>
              <a:latin typeface="Calibri" panose="020F0502020204030204" pitchFamily="34" charset="0"/>
            </a:endParaRPr>
          </a:p>
          <a:p>
            <a:r>
              <a:rPr lang="en-US" sz="2400" dirty="0">
                <a:solidFill>
                  <a:schemeClr val="bg1"/>
                </a:solidFill>
                <a:latin typeface="Calibri" panose="020F0502020204030204" pitchFamily="34" charset="0"/>
              </a:rPr>
              <a:t>   Disconnect-</a:t>
            </a:r>
            <a:r>
              <a:rPr lang="en-US" sz="2400" dirty="0" err="1">
                <a:solidFill>
                  <a:schemeClr val="bg1"/>
                </a:solidFill>
                <a:latin typeface="Calibri" panose="020F0502020204030204" pitchFamily="34" charset="0"/>
              </a:rPr>
              <a:t>PnPOnline</a:t>
            </a:r>
            <a:endParaRPr lang="en-US" sz="2400" dirty="0">
              <a:solidFill>
                <a:schemeClr val="bg1"/>
              </a:solidFill>
              <a:latin typeface="Calibri" panose="020F0502020204030204" pitchFamily="34" charset="0"/>
            </a:endParaRPr>
          </a:p>
        </p:txBody>
      </p:sp>
      <p:sp>
        <p:nvSpPr>
          <p:cNvPr id="3" name="TextBox 2">
            <a:extLst>
              <a:ext uri="{FF2B5EF4-FFF2-40B4-BE49-F238E27FC236}">
                <a16:creationId xmlns:a16="http://schemas.microsoft.com/office/drawing/2014/main" id="{4376E9A3-17E1-4068-B184-14E45BB10594}"/>
              </a:ext>
            </a:extLst>
          </p:cNvPr>
          <p:cNvSpPr txBox="1"/>
          <p:nvPr/>
        </p:nvSpPr>
        <p:spPr>
          <a:xfrm>
            <a:off x="3236976" y="5827776"/>
            <a:ext cx="5718048" cy="369332"/>
          </a:xfrm>
          <a:prstGeom prst="rect">
            <a:avLst/>
          </a:prstGeom>
          <a:noFill/>
        </p:spPr>
        <p:txBody>
          <a:bodyPr wrap="square" rtlCol="0">
            <a:spAutoFit/>
          </a:bodyPr>
          <a:lstStyle/>
          <a:p>
            <a:r>
              <a:rPr lang="en-US" i="1" dirty="0">
                <a:solidFill>
                  <a:schemeClr val="accent3"/>
                </a:solidFill>
              </a:rPr>
              <a:t>PowerShell NOT required, can also be done from .NET</a:t>
            </a:r>
          </a:p>
        </p:txBody>
      </p:sp>
    </p:spTree>
    <p:extLst>
      <p:ext uri="{BB962C8B-B14F-4D97-AF65-F5344CB8AC3E}">
        <p14:creationId xmlns:p14="http://schemas.microsoft.com/office/powerpoint/2010/main" val="6830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72C6-3AC0-4F0C-ABEB-F37BB61BA4A2}"/>
              </a:ext>
            </a:extLst>
          </p:cNvPr>
          <p:cNvSpPr>
            <a:spLocks noGrp="1"/>
          </p:cNvSpPr>
          <p:nvPr>
            <p:ph type="title"/>
          </p:nvPr>
        </p:nvSpPr>
        <p:spPr/>
        <p:txBody>
          <a:bodyPr/>
          <a:lstStyle/>
          <a:p>
            <a:r>
              <a:rPr lang="en-US" dirty="0"/>
              <a:t>Site Designs &amp; Remote Provisioning</a:t>
            </a:r>
          </a:p>
        </p:txBody>
      </p:sp>
      <p:sp>
        <p:nvSpPr>
          <p:cNvPr id="3" name="Content Placeholder 2">
            <a:extLst>
              <a:ext uri="{FF2B5EF4-FFF2-40B4-BE49-F238E27FC236}">
                <a16:creationId xmlns:a16="http://schemas.microsoft.com/office/drawing/2014/main" id="{42B19C98-A59A-4CD9-A7EF-2A3F6F3C1499}"/>
              </a:ext>
            </a:extLst>
          </p:cNvPr>
          <p:cNvSpPr>
            <a:spLocks noGrp="1"/>
          </p:cNvSpPr>
          <p:nvPr>
            <p:ph idx="1"/>
          </p:nvPr>
        </p:nvSpPr>
        <p:spPr/>
        <p:txBody>
          <a:bodyPr/>
          <a:lstStyle/>
          <a:p>
            <a:r>
              <a:rPr lang="en-US" dirty="0"/>
              <a:t>O365 </a:t>
            </a:r>
            <a:r>
              <a:rPr lang="en-US" dirty="0">
                <a:solidFill>
                  <a:srgbClr val="3C6A6B"/>
                </a:solidFill>
              </a:rPr>
              <a:t>Modern Site </a:t>
            </a:r>
            <a:r>
              <a:rPr lang="en-US" dirty="0"/>
              <a:t>Provisioning</a:t>
            </a:r>
          </a:p>
          <a:p>
            <a:r>
              <a:rPr lang="en-US" dirty="0"/>
              <a:t>JSON Schema</a:t>
            </a:r>
          </a:p>
          <a:p>
            <a:pPr lvl="1"/>
            <a:r>
              <a:rPr lang="en-US" dirty="0"/>
              <a:t>Add Lists &amp; Fields</a:t>
            </a:r>
          </a:p>
          <a:p>
            <a:pPr lvl="1"/>
            <a:r>
              <a:rPr lang="en-US" dirty="0"/>
              <a:t>Add Navigation Links</a:t>
            </a:r>
          </a:p>
          <a:p>
            <a:pPr lvl="1"/>
            <a:r>
              <a:rPr lang="en-US" dirty="0"/>
              <a:t>Set Theme and Logo</a:t>
            </a:r>
          </a:p>
          <a:p>
            <a:pPr lvl="1"/>
            <a:r>
              <a:rPr lang="en-US" dirty="0"/>
              <a:t>Join Hub Site</a:t>
            </a:r>
          </a:p>
          <a:p>
            <a:pPr lvl="1"/>
            <a:r>
              <a:rPr lang="en-US" dirty="0"/>
              <a:t>And More!</a:t>
            </a:r>
          </a:p>
          <a:p>
            <a:pPr lvl="1"/>
            <a:r>
              <a:rPr lang="en-US" b="1" dirty="0">
                <a:solidFill>
                  <a:srgbClr val="3C6A6B"/>
                </a:solidFill>
              </a:rPr>
              <a:t>Trigger a Flow</a:t>
            </a:r>
          </a:p>
        </p:txBody>
      </p:sp>
      <p:sp>
        <p:nvSpPr>
          <p:cNvPr id="4" name="TextBox 3">
            <a:extLst>
              <a:ext uri="{FF2B5EF4-FFF2-40B4-BE49-F238E27FC236}">
                <a16:creationId xmlns:a16="http://schemas.microsoft.com/office/drawing/2014/main" id="{B6350371-0DEB-4C25-917E-BB62F412E1C1}"/>
              </a:ext>
            </a:extLst>
          </p:cNvPr>
          <p:cNvSpPr txBox="1"/>
          <p:nvPr/>
        </p:nvSpPr>
        <p:spPr>
          <a:xfrm>
            <a:off x="0" y="6088834"/>
            <a:ext cx="11586211" cy="338554"/>
          </a:xfrm>
          <a:prstGeom prst="rect">
            <a:avLst/>
          </a:prstGeom>
          <a:noFill/>
        </p:spPr>
        <p:txBody>
          <a:bodyPr wrap="square" rtlCol="0">
            <a:spAutoFit/>
          </a:bodyPr>
          <a:lstStyle/>
          <a:p>
            <a:r>
              <a:rPr lang="en-US" sz="1600" i="1" dirty="0">
                <a:solidFill>
                  <a:schemeClr val="accent3"/>
                </a:solidFill>
              </a:rPr>
              <a:t>https://docs.microsoft.com/en-us/sharepoint/dev/declarative-customization/site-design-pnp-provisioning</a:t>
            </a:r>
          </a:p>
        </p:txBody>
      </p:sp>
      <p:pic>
        <p:nvPicPr>
          <p:cNvPr id="6" name="Graphic 5" descr="Arrow: Slight curve">
            <a:extLst>
              <a:ext uri="{FF2B5EF4-FFF2-40B4-BE49-F238E27FC236}">
                <a16:creationId xmlns:a16="http://schemas.microsoft.com/office/drawing/2014/main" id="{905419B0-7C5C-4F2E-94BE-C4AA42D836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12554">
            <a:off x="3941527" y="4171577"/>
            <a:ext cx="2966363" cy="2237509"/>
          </a:xfrm>
          <a:prstGeom prst="rect">
            <a:avLst/>
          </a:prstGeom>
        </p:spPr>
      </p:pic>
      <p:graphicFrame>
        <p:nvGraphicFramePr>
          <p:cNvPr id="7" name="Diagram 6">
            <a:extLst>
              <a:ext uri="{FF2B5EF4-FFF2-40B4-BE49-F238E27FC236}">
                <a16:creationId xmlns:a16="http://schemas.microsoft.com/office/drawing/2014/main" id="{5862E719-8FFF-4A49-A6FC-ECE629179374}"/>
              </a:ext>
            </a:extLst>
          </p:cNvPr>
          <p:cNvGraphicFramePr/>
          <p:nvPr>
            <p:extLst>
              <p:ext uri="{D42A27DB-BD31-4B8C-83A1-F6EECF244321}">
                <p14:modId xmlns:p14="http://schemas.microsoft.com/office/powerpoint/2010/main" val="1982006208"/>
              </p:ext>
            </p:extLst>
          </p:nvPr>
        </p:nvGraphicFramePr>
        <p:xfrm>
          <a:off x="6526924" y="2680138"/>
          <a:ext cx="5444359" cy="32944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72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7">
                                            <p:graphicEl>
                                              <a:dgm id="{5CCAEFB5-1340-48ED-967F-8227D4256F04}"/>
                                            </p:graphicEl>
                                          </p:spTgt>
                                        </p:tgtEl>
                                        <p:attrNameLst>
                                          <p:attrName>style.visibility</p:attrName>
                                        </p:attrNameLst>
                                      </p:cBhvr>
                                      <p:to>
                                        <p:strVal val="visible"/>
                                      </p:to>
                                    </p:set>
                                    <p:animEffect transition="in" filter="fade">
                                      <p:cBhvr>
                                        <p:cTn id="40" dur="500"/>
                                        <p:tgtEl>
                                          <p:spTgt spid="7">
                                            <p:graphicEl>
                                              <a:dgm id="{5CCAEFB5-1340-48ED-967F-8227D4256F0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graphicEl>
                                              <a:dgm id="{3B5C2828-DC67-4F15-9C6E-343C4BB140C8}"/>
                                            </p:graphicEl>
                                          </p:spTgt>
                                        </p:tgtEl>
                                        <p:attrNameLst>
                                          <p:attrName>style.visibility</p:attrName>
                                        </p:attrNameLst>
                                      </p:cBhvr>
                                      <p:to>
                                        <p:strVal val="visible"/>
                                      </p:to>
                                    </p:set>
                                    <p:animEffect transition="in" filter="fade">
                                      <p:cBhvr>
                                        <p:cTn id="43" dur="500"/>
                                        <p:tgtEl>
                                          <p:spTgt spid="7">
                                            <p:graphicEl>
                                              <a:dgm id="{3B5C2828-DC67-4F15-9C6E-343C4BB140C8}"/>
                                            </p:graphicEl>
                                          </p:spTgt>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7">
                                            <p:graphicEl>
                                              <a:dgm id="{8D661B82-8C8C-42B2-AFB5-BE09E71EEFEC}"/>
                                            </p:graphicEl>
                                          </p:spTgt>
                                        </p:tgtEl>
                                        <p:attrNameLst>
                                          <p:attrName>style.visibility</p:attrName>
                                        </p:attrNameLst>
                                      </p:cBhvr>
                                      <p:to>
                                        <p:strVal val="visible"/>
                                      </p:to>
                                    </p:set>
                                    <p:animEffect transition="in" filter="fade">
                                      <p:cBhvr>
                                        <p:cTn id="47" dur="500"/>
                                        <p:tgtEl>
                                          <p:spTgt spid="7">
                                            <p:graphicEl>
                                              <a:dgm id="{8D661B82-8C8C-42B2-AFB5-BE09E71EEF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graphicEl>
                                              <a:dgm id="{567D3258-177C-4E46-B39A-57640A00FDE6}"/>
                                            </p:graphicEl>
                                          </p:spTgt>
                                        </p:tgtEl>
                                        <p:attrNameLst>
                                          <p:attrName>style.visibility</p:attrName>
                                        </p:attrNameLst>
                                      </p:cBhvr>
                                      <p:to>
                                        <p:strVal val="visible"/>
                                      </p:to>
                                    </p:set>
                                    <p:animEffect transition="in" filter="fade">
                                      <p:cBhvr>
                                        <p:cTn id="52" dur="500"/>
                                        <p:tgtEl>
                                          <p:spTgt spid="7">
                                            <p:graphicEl>
                                              <a:dgm id="{567D3258-177C-4E46-B39A-57640A00FDE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graphicEl>
                                              <a:dgm id="{ECBB657B-43C3-428B-88D0-0FE349C16DD4}"/>
                                            </p:graphicEl>
                                          </p:spTgt>
                                        </p:tgtEl>
                                        <p:attrNameLst>
                                          <p:attrName>style.visibility</p:attrName>
                                        </p:attrNameLst>
                                      </p:cBhvr>
                                      <p:to>
                                        <p:strVal val="visible"/>
                                      </p:to>
                                    </p:set>
                                    <p:animEffect transition="in" filter="fade">
                                      <p:cBhvr>
                                        <p:cTn id="55" dur="500"/>
                                        <p:tgtEl>
                                          <p:spTgt spid="7">
                                            <p:graphicEl>
                                              <a:dgm id="{ECBB657B-43C3-428B-88D0-0FE349C16DD4}"/>
                                            </p:graphic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
                                            <p:graphicEl>
                                              <a:dgm id="{06243479-501C-454C-AFF5-9BCCA90CEACC}"/>
                                            </p:graphicEl>
                                          </p:spTgt>
                                        </p:tgtEl>
                                        <p:attrNameLst>
                                          <p:attrName>style.visibility</p:attrName>
                                        </p:attrNameLst>
                                      </p:cBhvr>
                                      <p:to>
                                        <p:strVal val="visible"/>
                                      </p:to>
                                    </p:set>
                                    <p:animEffect transition="in" filter="fade">
                                      <p:cBhvr>
                                        <p:cTn id="59" dur="500"/>
                                        <p:tgtEl>
                                          <p:spTgt spid="7">
                                            <p:graphicEl>
                                              <a:dgm id="{06243479-501C-454C-AFF5-9BCCA90CEACC}"/>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
                                            <p:graphicEl>
                                              <a:dgm id="{ABEA2BAF-0444-4D09-AA3E-436134C5182D}"/>
                                            </p:graphicEl>
                                          </p:spTgt>
                                        </p:tgtEl>
                                        <p:attrNameLst>
                                          <p:attrName>style.visibility</p:attrName>
                                        </p:attrNameLst>
                                      </p:cBhvr>
                                      <p:to>
                                        <p:strVal val="visible"/>
                                      </p:to>
                                    </p:set>
                                    <p:animEffect transition="in" filter="fade">
                                      <p:cBhvr>
                                        <p:cTn id="64" dur="500"/>
                                        <p:tgtEl>
                                          <p:spTgt spid="7">
                                            <p:graphicEl>
                                              <a:dgm id="{ABEA2BAF-0444-4D09-AA3E-436134C5182D}"/>
                                            </p:graphicEl>
                                          </p:spTgt>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7">
                                            <p:graphicEl>
                                              <a:dgm id="{405471C4-CAE5-4C18-ACF6-0F722DB341B4}"/>
                                            </p:graphicEl>
                                          </p:spTgt>
                                        </p:tgtEl>
                                        <p:attrNameLst>
                                          <p:attrName>style.visibility</p:attrName>
                                        </p:attrNameLst>
                                      </p:cBhvr>
                                      <p:to>
                                        <p:strVal val="visible"/>
                                      </p:to>
                                    </p:set>
                                    <p:animEffect transition="in" filter="fade">
                                      <p:cBhvr>
                                        <p:cTn id="68" dur="500"/>
                                        <p:tgtEl>
                                          <p:spTgt spid="7">
                                            <p:graphicEl>
                                              <a:dgm id="{405471C4-CAE5-4C18-ACF6-0F722DB341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uiExpand="1">
        <p:bldSub>
          <a:bldDgm bld="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chemeClr val="tx1"/>
          </a:solidFill>
        </p:spPr>
        <p:txBody>
          <a:bodyPr wrap="square" rtlCol="0">
            <a:noAutofit/>
          </a:bodyPr>
          <a:lstStyle/>
          <a:p>
            <a:pPr algn="r"/>
            <a:endParaRPr lang="en-US" dirty="0">
              <a:solidFill>
                <a:schemeClr val="bg1"/>
              </a:solidFill>
            </a:endParaRPr>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615292"/>
            <a:ext cx="8553420"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solidFill>
                  <a:schemeClr val="bg1"/>
                </a:solidFill>
              </a:rPr>
              <a:t>Demo: Remote </a:t>
            </a:r>
          </a:p>
          <a:p>
            <a:r>
              <a:rPr lang="en-US" dirty="0">
                <a:solidFill>
                  <a:schemeClr val="bg1"/>
                </a:solidFill>
              </a:rPr>
              <a:t>            Provisioning</a:t>
            </a:r>
          </a:p>
        </p:txBody>
      </p:sp>
      <p:pic>
        <p:nvPicPr>
          <p:cNvPr id="4" name="Graphic 3" descr="Flower in pot">
            <a:extLst>
              <a:ext uri="{FF2B5EF4-FFF2-40B4-BE49-F238E27FC236}">
                <a16:creationId xmlns:a16="http://schemas.microsoft.com/office/drawing/2014/main" id="{DA0227CD-CE4B-4A59-8BE7-2AD9B35B61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686" y="1687285"/>
            <a:ext cx="3037115" cy="3037115"/>
          </a:xfrm>
          <a:prstGeom prst="rect">
            <a:avLst/>
          </a:prstGeom>
        </p:spPr>
      </p:pic>
    </p:spTree>
    <p:extLst>
      <p:ext uri="{BB962C8B-B14F-4D97-AF65-F5344CB8AC3E}">
        <p14:creationId xmlns:p14="http://schemas.microsoft.com/office/powerpoint/2010/main" val="29321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chemeClr val="tx1"/>
          </a:solidFill>
        </p:spPr>
        <p:txBody>
          <a:bodyPr wrap="square" rtlCol="0">
            <a:noAutofit/>
          </a:bodyPr>
          <a:lstStyle/>
          <a:p>
            <a:pPr algn="r"/>
            <a:endParaRPr lang="en-US" dirty="0">
              <a:solidFill>
                <a:schemeClr val="bg1"/>
              </a:solidFill>
            </a:endParaRPr>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615292"/>
            <a:ext cx="8553420"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solidFill>
                  <a:schemeClr val="bg1"/>
                </a:solidFill>
              </a:rPr>
              <a:t>Demo: Site Design with         </a:t>
            </a:r>
          </a:p>
          <a:p>
            <a:r>
              <a:rPr lang="en-US" dirty="0">
                <a:solidFill>
                  <a:schemeClr val="bg1"/>
                </a:solidFill>
              </a:rPr>
              <a:t>            Remote Provisioning</a:t>
            </a:r>
          </a:p>
        </p:txBody>
      </p:sp>
      <p:pic>
        <p:nvPicPr>
          <p:cNvPr id="4" name="Graphic 3" descr="Deciduous tree">
            <a:extLst>
              <a:ext uri="{FF2B5EF4-FFF2-40B4-BE49-F238E27FC236}">
                <a16:creationId xmlns:a16="http://schemas.microsoft.com/office/drawing/2014/main" id="{DA0227CD-CE4B-4A59-8BE7-2AD9B35B61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686" y="1687285"/>
            <a:ext cx="3037115" cy="3037115"/>
          </a:xfrm>
          <a:prstGeom prst="rect">
            <a:avLst/>
          </a:prstGeom>
        </p:spPr>
      </p:pic>
    </p:spTree>
    <p:extLst>
      <p:ext uri="{BB962C8B-B14F-4D97-AF65-F5344CB8AC3E}">
        <p14:creationId xmlns:p14="http://schemas.microsoft.com/office/powerpoint/2010/main" val="96002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B732E-50CB-47A1-9A7A-47CCECCC7C87}"/>
              </a:ext>
            </a:extLst>
          </p:cNvPr>
          <p:cNvPicPr>
            <a:picLocks noChangeAspect="1"/>
          </p:cNvPicPr>
          <p:nvPr/>
        </p:nvPicPr>
        <p:blipFill rotWithShape="1">
          <a:blip r:embed="rId2">
            <a:extLst>
              <a:ext uri="{28A0092B-C50C-407E-A947-70E740481C1C}">
                <a14:useLocalDpi xmlns:a14="http://schemas.microsoft.com/office/drawing/2010/main" val="0"/>
              </a:ext>
            </a:extLst>
          </a:blip>
          <a:srcRect l="8522" t="23400" b="10462"/>
          <a:stretch/>
        </p:blipFill>
        <p:spPr>
          <a:xfrm>
            <a:off x="0" y="0"/>
            <a:ext cx="12192000" cy="6434581"/>
          </a:xfrm>
          <a:prstGeom prst="rect">
            <a:avLst/>
          </a:prstGeom>
        </p:spPr>
      </p:pic>
      <p:sp>
        <p:nvSpPr>
          <p:cNvPr id="4" name="Freeform 9"/>
          <p:cNvSpPr/>
          <p:nvPr/>
        </p:nvSpPr>
        <p:spPr bwMode="white">
          <a:xfrm flipV="1">
            <a:off x="0" y="5308846"/>
            <a:ext cx="5924939" cy="112573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accent1">
              <a:lumMod val="7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559405"/>
            <a:ext cx="5266944" cy="75654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400" spc="-100" dirty="0">
                <a:solidFill>
                  <a:srgbClr val="FFFFFF"/>
                </a:solidFill>
              </a:rPr>
              <a:t>PNP CSOM Core</a:t>
            </a:r>
          </a:p>
        </p:txBody>
      </p:sp>
      <p:sp>
        <p:nvSpPr>
          <p:cNvPr id="13" name="Rectangle 12">
            <a:extLst>
              <a:ext uri="{FF2B5EF4-FFF2-40B4-BE49-F238E27FC236}">
                <a16:creationId xmlns:a16="http://schemas.microsoft.com/office/drawing/2014/main" id="{378476CB-234D-49BE-A58F-0D623ABEB93C}"/>
              </a:ext>
            </a:extLst>
          </p:cNvPr>
          <p:cNvSpPr/>
          <p:nvPr/>
        </p:nvSpPr>
        <p:spPr>
          <a:xfrm flipH="1">
            <a:off x="6267060" y="-10437"/>
            <a:ext cx="5924940" cy="6445018"/>
          </a:xfrm>
          <a:prstGeom prst="rect">
            <a:avLst/>
          </a:prstGeom>
          <a:gradFill flip="none" rotWithShape="1">
            <a:gsLst>
              <a:gs pos="0">
                <a:schemeClr val="tx1">
                  <a:alpha val="0"/>
                </a:schemeClr>
              </a:gs>
              <a:gs pos="100000">
                <a:srgbClr val="262626">
                  <a:alpha val="69804"/>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830376-42F8-459C-8EF4-5DC19E6D2331}"/>
              </a:ext>
            </a:extLst>
          </p:cNvPr>
          <p:cNvSpPr txBox="1"/>
          <p:nvPr/>
        </p:nvSpPr>
        <p:spPr>
          <a:xfrm>
            <a:off x="7548465" y="907641"/>
            <a:ext cx="4562670" cy="470898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.NET Library for the Client Side Object Model</a:t>
            </a:r>
          </a:p>
          <a:p>
            <a:pPr marL="285750" indent="-285750">
              <a:buFont typeface="Arial" panose="020B0604020202020204" pitchFamily="34" charset="0"/>
              <a:buChar char="•"/>
            </a:pPr>
            <a:r>
              <a:rPr lang="en-US" sz="2800" dirty="0">
                <a:solidFill>
                  <a:schemeClr val="bg1"/>
                </a:solidFill>
                <a:latin typeface="+mj-lt"/>
              </a:rPr>
              <a:t>Extends methods</a:t>
            </a:r>
          </a:p>
          <a:p>
            <a:pPr marL="285750" indent="-285750">
              <a:buFont typeface="Arial" panose="020B0604020202020204" pitchFamily="34" charset="0"/>
              <a:buChar char="•"/>
            </a:pPr>
            <a:r>
              <a:rPr lang="en-US" sz="2800" dirty="0">
                <a:solidFill>
                  <a:schemeClr val="bg1"/>
                </a:solidFill>
                <a:latin typeface="+mj-lt"/>
              </a:rPr>
              <a:t>Adds methods</a:t>
            </a:r>
          </a:p>
          <a:p>
            <a:pPr marL="285750" indent="-285750">
              <a:buFont typeface="Arial" panose="020B0604020202020204" pitchFamily="34" charset="0"/>
              <a:buChar char="•"/>
            </a:pPr>
            <a:r>
              <a:rPr lang="en-US" sz="2800" dirty="0">
                <a:solidFill>
                  <a:schemeClr val="bg1"/>
                </a:solidFill>
                <a:latin typeface="+mj-lt"/>
              </a:rPr>
              <a:t>Simplifies &amp; Enhances</a:t>
            </a:r>
          </a:p>
          <a:p>
            <a:pPr marL="285750" indent="-285750">
              <a:buFont typeface="Arial" panose="020B0604020202020204" pitchFamily="34" charset="0"/>
              <a:buChar char="•"/>
            </a:pPr>
            <a:endParaRPr lang="en-US" sz="2800" dirty="0">
              <a:solidFill>
                <a:schemeClr val="bg1"/>
              </a:solidFill>
              <a:latin typeface="+mj-lt"/>
            </a:endParaRPr>
          </a:p>
          <a:p>
            <a:pPr marL="285750" indent="-285750">
              <a:buFont typeface="Arial" panose="020B0604020202020204" pitchFamily="34" charset="0"/>
              <a:buChar char="•"/>
            </a:pPr>
            <a:r>
              <a:rPr lang="en-US" sz="2800" dirty="0">
                <a:solidFill>
                  <a:schemeClr val="bg1"/>
                </a:solidFill>
                <a:latin typeface="+mj-lt"/>
              </a:rPr>
              <a:t>2013, 2016, O365</a:t>
            </a:r>
            <a:br>
              <a:rPr lang="en-US" sz="2800" dirty="0">
                <a:solidFill>
                  <a:schemeClr val="bg1"/>
                </a:solidFill>
                <a:latin typeface="+mj-lt"/>
              </a:rPr>
            </a:br>
            <a:r>
              <a:rPr lang="en-US" sz="2000" i="1" dirty="0">
                <a:solidFill>
                  <a:schemeClr val="bg1"/>
                </a:solidFill>
                <a:latin typeface="+mj-lt"/>
              </a:rPr>
              <a:t>(2019 soon)</a:t>
            </a:r>
            <a:endParaRPr lang="en-US" sz="2800" i="1" dirty="0">
              <a:solidFill>
                <a:schemeClr val="bg1"/>
              </a:solidFill>
              <a:latin typeface="+mj-lt"/>
            </a:endParaRPr>
          </a:p>
          <a:p>
            <a:pPr marL="285750" indent="-285750">
              <a:buFont typeface="Arial" panose="020B0604020202020204" pitchFamily="34" charset="0"/>
              <a:buChar char="•"/>
            </a:pPr>
            <a:r>
              <a:rPr lang="en-US" sz="2800" dirty="0">
                <a:solidFill>
                  <a:schemeClr val="bg1"/>
                </a:solidFill>
                <a:latin typeface="+mj-lt"/>
              </a:rPr>
              <a:t>Powers PnP PowerShell</a:t>
            </a:r>
          </a:p>
          <a:p>
            <a:pPr marL="285750" indent="-285750">
              <a:buFont typeface="Arial" panose="020B0604020202020204" pitchFamily="34" charset="0"/>
              <a:buChar char="•"/>
            </a:pPr>
            <a:r>
              <a:rPr lang="en-US" sz="2800" dirty="0">
                <a:solidFill>
                  <a:schemeClr val="bg1"/>
                </a:solidFill>
                <a:latin typeface="+mj-lt"/>
              </a:rPr>
              <a:t>NuGet Package</a:t>
            </a:r>
          </a:p>
          <a:p>
            <a:pPr marL="285750" indent="-285750">
              <a:buFont typeface="Arial" panose="020B0604020202020204" pitchFamily="34" charset="0"/>
              <a:buChar char="•"/>
            </a:pPr>
            <a:endParaRPr lang="en-US" sz="2800" dirty="0">
              <a:solidFill>
                <a:schemeClr val="bg1"/>
              </a:solidFill>
              <a:latin typeface="+mj-lt"/>
            </a:endParaRPr>
          </a:p>
        </p:txBody>
      </p:sp>
      <p:sp>
        <p:nvSpPr>
          <p:cNvPr id="7" name="TextBox 6">
            <a:extLst>
              <a:ext uri="{FF2B5EF4-FFF2-40B4-BE49-F238E27FC236}">
                <a16:creationId xmlns:a16="http://schemas.microsoft.com/office/drawing/2014/main" id="{DD79D8CB-B49F-41E8-B74E-386CE0FC2326}"/>
              </a:ext>
            </a:extLst>
          </p:cNvPr>
          <p:cNvSpPr txBox="1"/>
          <p:nvPr/>
        </p:nvSpPr>
        <p:spPr>
          <a:xfrm rot="21336757">
            <a:off x="2672722" y="2074030"/>
            <a:ext cx="2136710" cy="1107996"/>
          </a:xfrm>
          <a:prstGeom prst="rect">
            <a:avLst/>
          </a:prstGeom>
          <a:noFill/>
        </p:spPr>
        <p:txBody>
          <a:bodyPr wrap="square" rtlCol="0">
            <a:spAutoFit/>
            <a:scene3d>
              <a:camera prst="orthographicFront"/>
              <a:lightRig rig="threePt" dir="t"/>
            </a:scene3d>
            <a:sp3d extrusionH="57150">
              <a:bevelT w="50800" h="38100" prst="riblet"/>
            </a:sp3d>
          </a:bodyPr>
          <a:lstStyle/>
          <a:p>
            <a:pPr algn="ctr"/>
            <a:r>
              <a:rPr lang="en-US" sz="6600" b="1" dirty="0">
                <a:ln w="12700">
                  <a:noFill/>
                </a:ln>
                <a:solidFill>
                  <a:srgbClr val="332A21"/>
                </a:solidFill>
                <a:effectLst>
                  <a:glow rad="50800">
                    <a:srgbClr val="6A604A">
                      <a:alpha val="41000"/>
                    </a:srgbClr>
                  </a:glow>
                </a:effectLst>
                <a:latin typeface="AR HERMANN" panose="02000000000000000000" pitchFamily="2" charset="0"/>
              </a:rPr>
              <a:t>+</a:t>
            </a:r>
          </a:p>
        </p:txBody>
      </p:sp>
    </p:spTree>
    <p:extLst>
      <p:ext uri="{BB962C8B-B14F-4D97-AF65-F5344CB8AC3E}">
        <p14:creationId xmlns:p14="http://schemas.microsoft.com/office/powerpoint/2010/main" val="323941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animEffect transition="in" filter="fade">
                                      <p:cBhvr>
                                        <p:cTn id="23" dur="500"/>
                                        <p:tgtEl>
                                          <p:spTgt spid="11">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animEffect transition="in" filter="fade">
                                      <p:cBhvr>
                                        <p:cTn id="28" dur="500"/>
                                        <p:tgtEl>
                                          <p:spTgt spid="11">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floor, building, walking&#10;&#10;Description automatically generated">
            <a:extLst>
              <a:ext uri="{FF2B5EF4-FFF2-40B4-BE49-F238E27FC236}">
                <a16:creationId xmlns:a16="http://schemas.microsoft.com/office/drawing/2014/main" id="{8B4EC202-0841-4A7D-8228-0E0CBFAA0419}"/>
              </a:ext>
            </a:extLst>
          </p:cNvPr>
          <p:cNvPicPr>
            <a:picLocks noChangeAspect="1"/>
          </p:cNvPicPr>
          <p:nvPr/>
        </p:nvPicPr>
        <p:blipFill rotWithShape="1">
          <a:blip r:embed="rId2">
            <a:extLst>
              <a:ext uri="{28A0092B-C50C-407E-A947-70E740481C1C}">
                <a14:useLocalDpi xmlns:a14="http://schemas.microsoft.com/office/drawing/2010/main" val="0"/>
              </a:ext>
            </a:extLst>
          </a:blip>
          <a:srcRect t="20524"/>
          <a:stretch/>
        </p:blipFill>
        <p:spPr>
          <a:xfrm>
            <a:off x="0" y="0"/>
            <a:ext cx="12192000" cy="6434581"/>
          </a:xfrm>
          <a:prstGeom prst="rect">
            <a:avLst/>
          </a:prstGeom>
        </p:spPr>
      </p:pic>
      <p:sp>
        <p:nvSpPr>
          <p:cNvPr id="4" name="Freeform 9"/>
          <p:cNvSpPr/>
          <p:nvPr/>
        </p:nvSpPr>
        <p:spPr bwMode="white">
          <a:xfrm flipV="1">
            <a:off x="0" y="5308846"/>
            <a:ext cx="5924939" cy="112573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413248"/>
            <a:ext cx="5266944" cy="12241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200" spc="-100" dirty="0">
                <a:solidFill>
                  <a:srgbClr val="FFFFFF"/>
                </a:solidFill>
              </a:rPr>
              <a:t>Page Transformation</a:t>
            </a:r>
          </a:p>
          <a:p>
            <a:pPr algn="ctr" defTabSz="914367">
              <a:defRPr/>
            </a:pPr>
            <a:r>
              <a:rPr lang="fi-FI" sz="2400" spc="-100" dirty="0">
                <a:solidFill>
                  <a:srgbClr val="FFFFFF"/>
                </a:solidFill>
              </a:rPr>
              <a:t>aka.ms/sppnp-pagetransformationui</a:t>
            </a:r>
          </a:p>
        </p:txBody>
      </p:sp>
      <p:sp>
        <p:nvSpPr>
          <p:cNvPr id="11" name="TextBox 10">
            <a:extLst>
              <a:ext uri="{FF2B5EF4-FFF2-40B4-BE49-F238E27FC236}">
                <a16:creationId xmlns:a16="http://schemas.microsoft.com/office/drawing/2014/main" id="{D7830376-42F8-459C-8EF4-5DC19E6D2331}"/>
              </a:ext>
            </a:extLst>
          </p:cNvPr>
          <p:cNvSpPr txBox="1"/>
          <p:nvPr/>
        </p:nvSpPr>
        <p:spPr>
          <a:xfrm>
            <a:off x="7315150" y="3429000"/>
            <a:ext cx="5205847" cy="313932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Classic Pages to Modern</a:t>
            </a:r>
          </a:p>
          <a:p>
            <a:pPr marL="285750" indent="-285750">
              <a:buFont typeface="Arial" panose="020B0604020202020204" pitchFamily="34" charset="0"/>
              <a:buChar char="•"/>
            </a:pPr>
            <a:r>
              <a:rPr lang="en-US" sz="2800" dirty="0">
                <a:solidFill>
                  <a:schemeClr val="bg1"/>
                </a:solidFill>
                <a:latin typeface="+mj-lt"/>
              </a:rPr>
              <a:t>Page Transformation via:</a:t>
            </a:r>
          </a:p>
          <a:p>
            <a:pPr marL="742950" lvl="1" indent="-285750">
              <a:buFont typeface="Arial" panose="020B0604020202020204" pitchFamily="34" charset="0"/>
              <a:buChar char="•"/>
            </a:pPr>
            <a:r>
              <a:rPr lang="en-US" sz="2400" dirty="0">
                <a:solidFill>
                  <a:schemeClr val="bg1"/>
                </a:solidFill>
              </a:rPr>
              <a:t>PowerShell</a:t>
            </a:r>
          </a:p>
          <a:p>
            <a:pPr marL="742950" lvl="1" indent="-285750">
              <a:buFont typeface="Arial" panose="020B0604020202020204" pitchFamily="34" charset="0"/>
              <a:buChar char="•"/>
            </a:pPr>
            <a:r>
              <a:rPr lang="en-US" sz="2400" dirty="0">
                <a:solidFill>
                  <a:schemeClr val="bg1"/>
                </a:solidFill>
              </a:rPr>
              <a:t>.NET</a:t>
            </a:r>
          </a:p>
          <a:p>
            <a:pPr marL="742950" lvl="1" indent="-285750">
              <a:buFont typeface="Arial" panose="020B0604020202020204" pitchFamily="34" charset="0"/>
              <a:buChar char="•"/>
            </a:pPr>
            <a:r>
              <a:rPr lang="en-US" sz="2400" dirty="0">
                <a:solidFill>
                  <a:schemeClr val="bg1"/>
                </a:solidFill>
              </a:rPr>
              <a:t>The Ribbon</a:t>
            </a:r>
          </a:p>
          <a:p>
            <a:pPr marL="742950" lvl="1"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800" dirty="0">
                <a:solidFill>
                  <a:schemeClr val="bg1"/>
                </a:solidFill>
                <a:latin typeface="+mj-lt"/>
              </a:rPr>
              <a:t>Modernization Scanner</a:t>
            </a:r>
          </a:p>
          <a:p>
            <a:pPr marL="285750" indent="-285750">
              <a:buFont typeface="Arial" panose="020B0604020202020204" pitchFamily="34" charset="0"/>
              <a:buChar char="•"/>
            </a:pPr>
            <a:endParaRPr lang="en-US" dirty="0">
              <a:solidFill>
                <a:schemeClr val="bg1"/>
              </a:solidFill>
              <a:latin typeface="+mj-lt"/>
            </a:endParaRPr>
          </a:p>
        </p:txBody>
      </p:sp>
    </p:spTree>
    <p:extLst>
      <p:ext uri="{BB962C8B-B14F-4D97-AF65-F5344CB8AC3E}">
        <p14:creationId xmlns:p14="http://schemas.microsoft.com/office/powerpoint/2010/main" val="13399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xEl>
                                              <p:pRg st="6" end="6"/>
                                            </p:txEl>
                                          </p:spTgt>
                                        </p:tgtEl>
                                        <p:attrNameLst>
                                          <p:attrName>style.visibility</p:attrName>
                                        </p:attrNameLst>
                                      </p:cBhvr>
                                      <p:to>
                                        <p:strVal val="visible"/>
                                      </p:to>
                                    </p:set>
                                    <p:animEffect transition="in" filter="fade">
                                      <p:cBhvr>
                                        <p:cTn id="26"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074" name="Picture 2" descr="cookies, crumbs, dessert">
            <a:extLst>
              <a:ext uri="{FF2B5EF4-FFF2-40B4-BE49-F238E27FC236}">
                <a16:creationId xmlns:a16="http://schemas.microsoft.com/office/drawing/2014/main" id="{B12EC1A6-6FF0-4661-B5E3-C3F1306EE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8754"/>
            <a:ext cx="12192000" cy="753569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9"/>
          <p:cNvSpPr/>
          <p:nvPr/>
        </p:nvSpPr>
        <p:spPr bwMode="white">
          <a:xfrm flipV="1">
            <a:off x="0" y="5308845"/>
            <a:ext cx="5924939" cy="111809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449653"/>
            <a:ext cx="5147035" cy="97728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705" spc="-100" dirty="0">
                <a:solidFill>
                  <a:srgbClr val="FFFFFF"/>
                </a:solidFill>
              </a:rPr>
              <a:t>PnPJS</a:t>
            </a:r>
          </a:p>
        </p:txBody>
      </p:sp>
      <p:sp>
        <p:nvSpPr>
          <p:cNvPr id="16" name="TextBox 15">
            <a:extLst>
              <a:ext uri="{FF2B5EF4-FFF2-40B4-BE49-F238E27FC236}">
                <a16:creationId xmlns:a16="http://schemas.microsoft.com/office/drawing/2014/main" id="{CAF9A0B7-70C6-4CE0-81FF-E14E9706AD8E}"/>
              </a:ext>
            </a:extLst>
          </p:cNvPr>
          <p:cNvSpPr txBox="1"/>
          <p:nvPr/>
        </p:nvSpPr>
        <p:spPr>
          <a:xfrm>
            <a:off x="1313190" y="905232"/>
            <a:ext cx="4247904" cy="252376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Fluent API</a:t>
            </a:r>
          </a:p>
          <a:p>
            <a:pPr marL="285750" indent="-285750">
              <a:buFont typeface="Arial" panose="020B0604020202020204" pitchFamily="34" charset="0"/>
              <a:buChar char="•"/>
            </a:pPr>
            <a:r>
              <a:rPr lang="en-US" sz="2800" dirty="0">
                <a:solidFill>
                  <a:schemeClr val="bg1"/>
                </a:solidFill>
                <a:latin typeface="+mj-lt"/>
              </a:rPr>
              <a:t>Batching</a:t>
            </a:r>
          </a:p>
          <a:p>
            <a:pPr marL="285750" indent="-285750">
              <a:buFont typeface="Arial" panose="020B0604020202020204" pitchFamily="34" charset="0"/>
              <a:buChar char="•"/>
            </a:pPr>
            <a:r>
              <a:rPr lang="en-US" sz="2800" dirty="0">
                <a:solidFill>
                  <a:schemeClr val="bg1"/>
                </a:solidFill>
                <a:latin typeface="+mj-lt"/>
              </a:rPr>
              <a:t>Caching</a:t>
            </a:r>
          </a:p>
          <a:p>
            <a:pPr marL="285750" indent="-285750">
              <a:buFont typeface="Arial" panose="020B0604020202020204" pitchFamily="34" charset="0"/>
              <a:buChar char="•"/>
            </a:pPr>
            <a:r>
              <a:rPr lang="en-US" sz="2800" dirty="0">
                <a:solidFill>
                  <a:schemeClr val="bg1"/>
                </a:solidFill>
                <a:latin typeface="+mj-lt"/>
              </a:rPr>
              <a:t>The </a:t>
            </a:r>
            <a:r>
              <a:rPr lang="en-US" sz="2800" dirty="0">
                <a:solidFill>
                  <a:schemeClr val="accent4"/>
                </a:solidFill>
                <a:latin typeface="+mj-lt"/>
              </a:rPr>
              <a:t>best way </a:t>
            </a:r>
            <a:r>
              <a:rPr lang="en-US" sz="2800" dirty="0">
                <a:solidFill>
                  <a:schemeClr val="bg1"/>
                </a:solidFill>
                <a:latin typeface="+mj-lt"/>
              </a:rPr>
              <a:t>to access the REST API via JS</a:t>
            </a:r>
          </a:p>
          <a:p>
            <a:pPr marL="285750" indent="-285750">
              <a:buFont typeface="Arial" panose="020B0604020202020204" pitchFamily="34" charset="0"/>
              <a:buChar char="•"/>
            </a:pPr>
            <a:endParaRPr lang="en-US" dirty="0">
              <a:solidFill>
                <a:schemeClr val="bg1"/>
              </a:solidFill>
            </a:endParaRPr>
          </a:p>
        </p:txBody>
      </p:sp>
      <p:pic>
        <p:nvPicPr>
          <p:cNvPr id="5" name="Graphic 4" descr="Rabbit">
            <a:extLst>
              <a:ext uri="{FF2B5EF4-FFF2-40B4-BE49-F238E27FC236}">
                <a16:creationId xmlns:a16="http://schemas.microsoft.com/office/drawing/2014/main" id="{11E86978-8818-4579-83DB-A510BEBED4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1434" y="539496"/>
            <a:ext cx="914400" cy="914400"/>
          </a:xfrm>
          <a:prstGeom prst="rect">
            <a:avLst/>
          </a:prstGeom>
        </p:spPr>
      </p:pic>
    </p:spTree>
    <p:extLst>
      <p:ext uri="{BB962C8B-B14F-4D97-AF65-F5344CB8AC3E}">
        <p14:creationId xmlns:p14="http://schemas.microsoft.com/office/powerpoint/2010/main" val="231174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E9559D-0D89-4FBA-A514-EF1B6166F38D}"/>
              </a:ext>
            </a:extLst>
          </p:cNvPr>
          <p:cNvSpPr/>
          <p:nvPr/>
        </p:nvSpPr>
        <p:spPr>
          <a:xfrm>
            <a:off x="794657" y="1392936"/>
            <a:ext cx="10602686" cy="18614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CFD9A-C329-4839-8CCC-3AB09A615C00}"/>
              </a:ext>
            </a:extLst>
          </p:cNvPr>
          <p:cNvSpPr>
            <a:spLocks noGrp="1"/>
          </p:cNvSpPr>
          <p:nvPr>
            <p:ph type="title" idx="4294967295"/>
          </p:nvPr>
        </p:nvSpPr>
        <p:spPr>
          <a:xfrm>
            <a:off x="0" y="75730"/>
            <a:ext cx="12192000" cy="1298627"/>
          </a:xfrm>
        </p:spPr>
        <p:txBody>
          <a:bodyPr>
            <a:normAutofit/>
          </a:bodyPr>
          <a:lstStyle/>
          <a:p>
            <a:pPr algn="ctr">
              <a:lnSpc>
                <a:spcPct val="100000"/>
              </a:lnSpc>
            </a:pPr>
            <a:r>
              <a:rPr lang="en-US" sz="4000" dirty="0"/>
              <a:t>Choose your functionality</a:t>
            </a:r>
            <a:br>
              <a:rPr lang="en-US" sz="4000" dirty="0"/>
            </a:br>
            <a:r>
              <a:rPr lang="en-US" sz="2400" i="1" dirty="0">
                <a:solidFill>
                  <a:schemeClr val="accent1">
                    <a:lumMod val="75000"/>
                  </a:schemeClr>
                </a:solidFill>
              </a:rPr>
              <a:t>(Available as npm packages and via CDN)</a:t>
            </a:r>
            <a:endParaRPr lang="en-US" sz="4000" i="1" dirty="0">
              <a:solidFill>
                <a:schemeClr val="accent1">
                  <a:lumMod val="75000"/>
                </a:schemeClr>
              </a:solidFill>
            </a:endParaRPr>
          </a:p>
        </p:txBody>
      </p:sp>
      <p:sp>
        <p:nvSpPr>
          <p:cNvPr id="5" name="Rectangle: Rounded Corners 4">
            <a:extLst>
              <a:ext uri="{FF2B5EF4-FFF2-40B4-BE49-F238E27FC236}">
                <a16:creationId xmlns:a16="http://schemas.microsoft.com/office/drawing/2014/main" id="{71F6AA6D-1424-4991-9374-D1BE450EEBD1}"/>
              </a:ext>
            </a:extLst>
          </p:cNvPr>
          <p:cNvSpPr/>
          <p:nvPr/>
        </p:nvSpPr>
        <p:spPr>
          <a:xfrm>
            <a:off x="1648854" y="1590239"/>
            <a:ext cx="2421984" cy="439616"/>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545CAFB-EF40-48D7-847E-3435A51BD7EB}"/>
              </a:ext>
            </a:extLst>
          </p:cNvPr>
          <p:cNvSpPr/>
          <p:nvPr/>
        </p:nvSpPr>
        <p:spPr>
          <a:xfrm>
            <a:off x="4885008" y="1590239"/>
            <a:ext cx="2421984" cy="439616"/>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C819479-4387-4EB7-8DFB-66BF1A4B2422}"/>
              </a:ext>
            </a:extLst>
          </p:cNvPr>
          <p:cNvSpPr/>
          <p:nvPr/>
        </p:nvSpPr>
        <p:spPr>
          <a:xfrm>
            <a:off x="8121162" y="2047439"/>
            <a:ext cx="2421984" cy="439616"/>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4F31D0F-E89E-417B-9E20-A5E8A0DDCCF9}"/>
              </a:ext>
            </a:extLst>
          </p:cNvPr>
          <p:cNvSpPr/>
          <p:nvPr/>
        </p:nvSpPr>
        <p:spPr>
          <a:xfrm>
            <a:off x="4902592" y="2487055"/>
            <a:ext cx="2421984" cy="439616"/>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7537B13-BBBA-42BD-9704-AC26B857045E}"/>
              </a:ext>
            </a:extLst>
          </p:cNvPr>
          <p:cNvSpPr/>
          <p:nvPr/>
        </p:nvSpPr>
        <p:spPr>
          <a:xfrm>
            <a:off x="8121162" y="1590239"/>
            <a:ext cx="2421984" cy="439616"/>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F7EE16-6252-4E5E-B371-4AC75BF7BD04}"/>
              </a:ext>
            </a:extLst>
          </p:cNvPr>
          <p:cNvSpPr>
            <a:spLocks noGrp="1"/>
          </p:cNvSpPr>
          <p:nvPr>
            <p:ph idx="4294967295"/>
          </p:nvPr>
        </p:nvSpPr>
        <p:spPr>
          <a:xfrm>
            <a:off x="1174070" y="1590239"/>
            <a:ext cx="9843861" cy="1466850"/>
          </a:xfrm>
        </p:spPr>
        <p:txBody>
          <a:bodyPr numCol="3">
            <a:normAutofit/>
          </a:bodyPr>
          <a:lstStyle/>
          <a:p>
            <a:pPr marL="0" indent="0" algn="ctr">
              <a:buNone/>
            </a:pPr>
            <a:r>
              <a:rPr lang="en-US" sz="2400" dirty="0"/>
              <a:t>@</a:t>
            </a:r>
            <a:r>
              <a:rPr lang="en-US" sz="2400" dirty="0" err="1"/>
              <a:t>pnp</a:t>
            </a:r>
            <a:r>
              <a:rPr lang="en-US" sz="2400" dirty="0"/>
              <a:t>/common</a:t>
            </a:r>
          </a:p>
          <a:p>
            <a:pPr marL="0" indent="0" algn="ctr">
              <a:buNone/>
            </a:pPr>
            <a:r>
              <a:rPr lang="en-US" sz="2400" dirty="0"/>
              <a:t>@</a:t>
            </a:r>
            <a:r>
              <a:rPr lang="en-US" sz="2400" dirty="0" err="1"/>
              <a:t>pnp</a:t>
            </a:r>
            <a:r>
              <a:rPr lang="en-US" sz="2400" dirty="0"/>
              <a:t>/config-store</a:t>
            </a:r>
          </a:p>
          <a:p>
            <a:pPr marL="0" indent="0" algn="ctr">
              <a:buNone/>
            </a:pPr>
            <a:r>
              <a:rPr lang="en-US" sz="2400" dirty="0"/>
              <a:t>@</a:t>
            </a:r>
            <a:r>
              <a:rPr lang="en-US" sz="2400" dirty="0" err="1"/>
              <a:t>pnp</a:t>
            </a:r>
            <a:r>
              <a:rPr lang="en-US" sz="2400" dirty="0"/>
              <a:t>/graph</a:t>
            </a:r>
          </a:p>
          <a:p>
            <a:pPr marL="0" indent="0" algn="ctr">
              <a:buNone/>
            </a:pPr>
            <a:r>
              <a:rPr lang="en-US" sz="2400" dirty="0"/>
              <a:t>@</a:t>
            </a:r>
            <a:r>
              <a:rPr lang="en-US" sz="2400" dirty="0" err="1"/>
              <a:t>pnp</a:t>
            </a:r>
            <a:r>
              <a:rPr lang="en-US" sz="2400" dirty="0"/>
              <a:t>/logging</a:t>
            </a:r>
          </a:p>
          <a:p>
            <a:pPr marL="0" indent="0" algn="ctr">
              <a:buNone/>
            </a:pPr>
            <a:r>
              <a:rPr lang="en-US" sz="2400" dirty="0"/>
              <a:t>@</a:t>
            </a:r>
            <a:r>
              <a:rPr lang="en-US" sz="2400" dirty="0" err="1"/>
              <a:t>pnp</a:t>
            </a:r>
            <a:r>
              <a:rPr lang="en-US" sz="2400" dirty="0"/>
              <a:t>/</a:t>
            </a:r>
            <a:r>
              <a:rPr lang="en-US" sz="2400" dirty="0" err="1"/>
              <a:t>nodejs</a:t>
            </a:r>
            <a:endParaRPr lang="en-US" sz="2400" dirty="0"/>
          </a:p>
          <a:p>
            <a:pPr marL="0" indent="0" algn="ctr">
              <a:buNone/>
            </a:pPr>
            <a:r>
              <a:rPr lang="en-US" sz="2400" dirty="0"/>
              <a:t>@</a:t>
            </a:r>
            <a:r>
              <a:rPr lang="en-US" sz="2400" dirty="0" err="1"/>
              <a:t>pnp</a:t>
            </a:r>
            <a:r>
              <a:rPr lang="en-US" sz="2400" dirty="0"/>
              <a:t>/</a:t>
            </a:r>
            <a:r>
              <a:rPr lang="en-US" sz="2400" dirty="0" err="1"/>
              <a:t>odata</a:t>
            </a:r>
            <a:endParaRPr lang="en-US" sz="2400" dirty="0"/>
          </a:p>
          <a:p>
            <a:pPr marL="0" indent="0" algn="ctr">
              <a:buNone/>
            </a:pPr>
            <a:r>
              <a:rPr lang="en-US" sz="2400" dirty="0"/>
              <a:t>@</a:t>
            </a:r>
            <a:r>
              <a:rPr lang="en-US" sz="2400" dirty="0" err="1"/>
              <a:t>pnp</a:t>
            </a:r>
            <a:r>
              <a:rPr lang="en-US" sz="2400" dirty="0"/>
              <a:t>/</a:t>
            </a:r>
            <a:r>
              <a:rPr lang="en-US" sz="2400" dirty="0" err="1"/>
              <a:t>pnpjs</a:t>
            </a:r>
            <a:endParaRPr lang="en-US" sz="2400" dirty="0"/>
          </a:p>
          <a:p>
            <a:pPr marL="0" indent="0" algn="ctr">
              <a:buNone/>
            </a:pPr>
            <a:r>
              <a:rPr lang="en-US" sz="2400" dirty="0"/>
              <a:t>@</a:t>
            </a:r>
            <a:r>
              <a:rPr lang="en-US" sz="2400" dirty="0" err="1"/>
              <a:t>pnp</a:t>
            </a:r>
            <a:r>
              <a:rPr lang="en-US" sz="2400" dirty="0"/>
              <a:t>/</a:t>
            </a:r>
            <a:r>
              <a:rPr lang="en-US" sz="2400" dirty="0" err="1"/>
              <a:t>sp</a:t>
            </a:r>
            <a:endParaRPr lang="en-US" sz="2400" dirty="0"/>
          </a:p>
          <a:p>
            <a:pPr marL="0" indent="0" algn="ctr">
              <a:buNone/>
            </a:pPr>
            <a:r>
              <a:rPr lang="en-US" sz="2400" dirty="0"/>
              <a:t>@</a:t>
            </a:r>
            <a:r>
              <a:rPr lang="en-US" sz="2400" dirty="0" err="1"/>
              <a:t>pnp</a:t>
            </a:r>
            <a:r>
              <a:rPr lang="en-US" sz="2400" dirty="0"/>
              <a:t>/</a:t>
            </a:r>
            <a:r>
              <a:rPr lang="en-US" sz="2400" dirty="0" err="1"/>
              <a:t>sp-addinhelpers</a:t>
            </a:r>
            <a:endParaRPr lang="en-US" sz="2400" dirty="0"/>
          </a:p>
        </p:txBody>
      </p:sp>
      <p:sp>
        <p:nvSpPr>
          <p:cNvPr id="11" name="Rectangle: Rounded Corners 10">
            <a:extLst>
              <a:ext uri="{FF2B5EF4-FFF2-40B4-BE49-F238E27FC236}">
                <a16:creationId xmlns:a16="http://schemas.microsoft.com/office/drawing/2014/main" id="{97020C52-9842-4B4B-93E0-100E18DE69DB}"/>
              </a:ext>
            </a:extLst>
          </p:cNvPr>
          <p:cNvSpPr/>
          <p:nvPr/>
        </p:nvSpPr>
        <p:spPr>
          <a:xfrm>
            <a:off x="3661024" y="3375843"/>
            <a:ext cx="4869950" cy="459769"/>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B6119C-22D0-4280-81DA-2D1191A4C924}"/>
              </a:ext>
            </a:extLst>
          </p:cNvPr>
          <p:cNvSpPr txBox="1"/>
          <p:nvPr/>
        </p:nvSpPr>
        <p:spPr>
          <a:xfrm>
            <a:off x="794657" y="3374895"/>
            <a:ext cx="10602685" cy="461665"/>
          </a:xfrm>
          <a:prstGeom prst="rect">
            <a:avLst/>
          </a:prstGeom>
          <a:noFill/>
        </p:spPr>
        <p:txBody>
          <a:bodyPr wrap="square" rtlCol="0" anchor="ctr">
            <a:spAutoFit/>
          </a:bodyPr>
          <a:lstStyle/>
          <a:p>
            <a:pPr algn="ctr"/>
            <a:r>
              <a:rPr lang="en-US" sz="2400" dirty="0">
                <a:latin typeface="+mj-lt"/>
              </a:rPr>
              <a:t>Fluent API for SharePoint REST</a:t>
            </a:r>
          </a:p>
        </p:txBody>
      </p:sp>
      <p:sp>
        <p:nvSpPr>
          <p:cNvPr id="12" name="Rectangle: Rounded Corners 11">
            <a:extLst>
              <a:ext uri="{FF2B5EF4-FFF2-40B4-BE49-F238E27FC236}">
                <a16:creationId xmlns:a16="http://schemas.microsoft.com/office/drawing/2014/main" id="{71760785-3764-499D-B94B-C53503CADE55}"/>
              </a:ext>
            </a:extLst>
          </p:cNvPr>
          <p:cNvSpPr/>
          <p:nvPr/>
        </p:nvSpPr>
        <p:spPr>
          <a:xfrm>
            <a:off x="3661024" y="3374895"/>
            <a:ext cx="4869950" cy="45976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381C68-620F-4A36-AC60-EA3EE955F7F6}"/>
              </a:ext>
            </a:extLst>
          </p:cNvPr>
          <p:cNvSpPr txBox="1"/>
          <p:nvPr/>
        </p:nvSpPr>
        <p:spPr>
          <a:xfrm>
            <a:off x="794657" y="3373947"/>
            <a:ext cx="10602685" cy="461665"/>
          </a:xfrm>
          <a:prstGeom prst="rect">
            <a:avLst/>
          </a:prstGeom>
          <a:noFill/>
        </p:spPr>
        <p:txBody>
          <a:bodyPr wrap="square" rtlCol="0" anchor="ctr">
            <a:spAutoFit/>
          </a:bodyPr>
          <a:lstStyle/>
          <a:p>
            <a:pPr algn="ctr"/>
            <a:r>
              <a:rPr lang="en-US" sz="2400" dirty="0">
                <a:latin typeface="+mj-lt"/>
              </a:rPr>
              <a:t>Rollup (mimics </a:t>
            </a:r>
            <a:r>
              <a:rPr lang="en-US" sz="2400" dirty="0" err="1">
                <a:latin typeface="+mj-lt"/>
              </a:rPr>
              <a:t>sp-pnp-js</a:t>
            </a:r>
            <a:r>
              <a:rPr lang="en-US" sz="2400" dirty="0">
                <a:latin typeface="+mj-lt"/>
              </a:rPr>
              <a:t>)</a:t>
            </a:r>
          </a:p>
        </p:txBody>
      </p:sp>
      <p:grpSp>
        <p:nvGrpSpPr>
          <p:cNvPr id="20" name="Group 19">
            <a:extLst>
              <a:ext uri="{FF2B5EF4-FFF2-40B4-BE49-F238E27FC236}">
                <a16:creationId xmlns:a16="http://schemas.microsoft.com/office/drawing/2014/main" id="{8768057D-DEFD-4D5E-AA64-740B523F9EEB}"/>
              </a:ext>
            </a:extLst>
          </p:cNvPr>
          <p:cNvGrpSpPr/>
          <p:nvPr/>
        </p:nvGrpSpPr>
        <p:grpSpPr>
          <a:xfrm>
            <a:off x="-1" y="4509642"/>
            <a:ext cx="12209585" cy="1274919"/>
            <a:chOff x="-1" y="3473322"/>
            <a:chExt cx="12209585" cy="1274919"/>
          </a:xfrm>
        </p:grpSpPr>
        <p:sp>
          <p:nvSpPr>
            <p:cNvPr id="18" name="Rectangle: Rounded Corners 17">
              <a:extLst>
                <a:ext uri="{FF2B5EF4-FFF2-40B4-BE49-F238E27FC236}">
                  <a16:creationId xmlns:a16="http://schemas.microsoft.com/office/drawing/2014/main" id="{22E611CE-DD71-4C3F-9FB0-F1A9A9698FD9}"/>
                </a:ext>
              </a:extLst>
            </p:cNvPr>
            <p:cNvSpPr/>
            <p:nvPr/>
          </p:nvSpPr>
          <p:spPr>
            <a:xfrm>
              <a:off x="219182" y="4058097"/>
              <a:ext cx="11753636" cy="6901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3DE652-A71C-4DE8-8CE1-ADF50D815641}"/>
                </a:ext>
              </a:extLst>
            </p:cNvPr>
            <p:cNvSpPr txBox="1"/>
            <p:nvPr/>
          </p:nvSpPr>
          <p:spPr>
            <a:xfrm>
              <a:off x="17584" y="4187726"/>
              <a:ext cx="12192000" cy="430887"/>
            </a:xfrm>
            <a:prstGeom prst="rect">
              <a:avLst/>
            </a:prstGeom>
            <a:noFill/>
          </p:spPr>
          <p:txBody>
            <a:bodyPr wrap="square" rtlCol="0">
              <a:spAutoFit/>
            </a:bodyPr>
            <a:lstStyle/>
            <a:p>
              <a:pPr algn="ctr"/>
              <a:r>
                <a:rPr lang="en-US" sz="2200" dirty="0" err="1"/>
                <a:t>api</a:t>
              </a:r>
              <a:r>
                <a:rPr lang="en-US" sz="2200" dirty="0"/>
                <a:t>/web/lists/</a:t>
              </a:r>
              <a:r>
                <a:rPr lang="en-US" sz="2200" dirty="0" err="1"/>
                <a:t>getbytitle</a:t>
              </a:r>
              <a:r>
                <a:rPr lang="en-US" sz="2200" dirty="0"/>
                <a:t>(‘Things’).items?$select=</a:t>
              </a:r>
              <a:r>
                <a:rPr lang="en-US" sz="2200" dirty="0" err="1"/>
                <a:t>Title,Author</a:t>
              </a:r>
              <a:r>
                <a:rPr lang="en-US" sz="2200" dirty="0"/>
                <a:t>/</a:t>
              </a:r>
              <a:r>
                <a:rPr lang="en-US" sz="2200" dirty="0" err="1"/>
                <a:t>Id$expand</a:t>
              </a:r>
              <a:r>
                <a:rPr lang="en-US" sz="2200" dirty="0"/>
                <a:t>=Author&amp;$top=50</a:t>
              </a:r>
            </a:p>
          </p:txBody>
        </p:sp>
        <p:sp>
          <p:nvSpPr>
            <p:cNvPr id="17" name="TextBox 16">
              <a:extLst>
                <a:ext uri="{FF2B5EF4-FFF2-40B4-BE49-F238E27FC236}">
                  <a16:creationId xmlns:a16="http://schemas.microsoft.com/office/drawing/2014/main" id="{164C2C5E-5BBA-497A-9161-B482F0EB4711}"/>
                </a:ext>
              </a:extLst>
            </p:cNvPr>
            <p:cNvSpPr txBox="1"/>
            <p:nvPr/>
          </p:nvSpPr>
          <p:spPr>
            <a:xfrm>
              <a:off x="-1" y="3473322"/>
              <a:ext cx="12192000" cy="584775"/>
            </a:xfrm>
            <a:prstGeom prst="rect">
              <a:avLst/>
            </a:prstGeom>
            <a:noFill/>
          </p:spPr>
          <p:txBody>
            <a:bodyPr wrap="square" rtlCol="0">
              <a:spAutoFit/>
            </a:bodyPr>
            <a:lstStyle/>
            <a:p>
              <a:pPr algn="ctr"/>
              <a:r>
                <a:rPr lang="en-US" sz="3200" dirty="0"/>
                <a:t>Traditional Approach: </a:t>
              </a:r>
              <a:r>
                <a:rPr lang="en-US" sz="3200" b="1" dirty="0">
                  <a:latin typeface="+mj-lt"/>
                </a:rPr>
                <a:t>string concatenation</a:t>
              </a:r>
            </a:p>
          </p:txBody>
        </p:sp>
      </p:grpSp>
      <p:sp>
        <p:nvSpPr>
          <p:cNvPr id="22" name="Oval 21">
            <a:extLst>
              <a:ext uri="{FF2B5EF4-FFF2-40B4-BE49-F238E27FC236}">
                <a16:creationId xmlns:a16="http://schemas.microsoft.com/office/drawing/2014/main" id="{06510E7D-BBA3-4716-AF22-CC64CD4FB6B9}"/>
              </a:ext>
            </a:extLst>
          </p:cNvPr>
          <p:cNvSpPr/>
          <p:nvPr/>
        </p:nvSpPr>
        <p:spPr>
          <a:xfrm>
            <a:off x="219182" y="5238760"/>
            <a:ext cx="954888" cy="430887"/>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8B736DB-B611-44BD-9FBC-9C4117A79673}"/>
              </a:ext>
            </a:extLst>
          </p:cNvPr>
          <p:cNvSpPr/>
          <p:nvPr/>
        </p:nvSpPr>
        <p:spPr>
          <a:xfrm>
            <a:off x="7789523" y="5224046"/>
            <a:ext cx="954888" cy="430887"/>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50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1" grpId="0" animBg="1"/>
      <p:bldP spid="11" grpId="1" animBg="1"/>
      <p:bldP spid="10" grpId="0"/>
      <p:bldP spid="10" grpId="1"/>
      <p:bldP spid="12" grpId="0" animBg="1"/>
      <p:bldP spid="12" grpId="1" animBg="1"/>
      <p:bldP spid="13" grpId="0"/>
      <p:bldP spid="13" grpId="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5C9DC-1B23-4A84-BD5E-9AF081FC7893}"/>
              </a:ext>
            </a:extLst>
          </p:cNvPr>
          <p:cNvSpPr>
            <a:spLocks noGrp="1"/>
          </p:cNvSpPr>
          <p:nvPr>
            <p:ph type="title" idx="4294967295"/>
          </p:nvPr>
        </p:nvSpPr>
        <p:spPr>
          <a:xfrm>
            <a:off x="0" y="1352326"/>
            <a:ext cx="12192000" cy="2566987"/>
          </a:xfrm>
          <a:noFill/>
        </p:spPr>
        <p:txBody>
          <a:bodyPr anchor="ctr">
            <a:noAutofit/>
          </a:bodyPr>
          <a:lstStyle/>
          <a:p>
            <a:pPr algn="ctr"/>
            <a:r>
              <a:rPr lang="en-US" sz="8800" cap="all" dirty="0">
                <a:solidFill>
                  <a:schemeClr val="bg1"/>
                </a:solidFill>
              </a:rPr>
              <a:t>Patterns &amp; Practices</a:t>
            </a:r>
            <a:endParaRPr lang="en-US" sz="4400" cap="all" dirty="0">
              <a:solidFill>
                <a:schemeClr val="bg1"/>
              </a:solidFill>
            </a:endParaRPr>
          </a:p>
        </p:txBody>
      </p:sp>
      <p:sp>
        <p:nvSpPr>
          <p:cNvPr id="6" name="Content Placeholder 5">
            <a:extLst>
              <a:ext uri="{FF2B5EF4-FFF2-40B4-BE49-F238E27FC236}">
                <a16:creationId xmlns:a16="http://schemas.microsoft.com/office/drawing/2014/main" id="{2C734695-1686-40C4-8C42-CDD476DA7665}"/>
              </a:ext>
            </a:extLst>
          </p:cNvPr>
          <p:cNvSpPr>
            <a:spLocks noGrp="1"/>
          </p:cNvSpPr>
          <p:nvPr>
            <p:ph idx="4294967295"/>
          </p:nvPr>
        </p:nvSpPr>
        <p:spPr>
          <a:xfrm>
            <a:off x="0" y="3919313"/>
            <a:ext cx="12192000" cy="1544638"/>
          </a:xfrm>
        </p:spPr>
        <p:txBody>
          <a:bodyPr>
            <a:normAutofit/>
          </a:bodyPr>
          <a:lstStyle/>
          <a:p>
            <a:pPr marL="0" indent="0" algn="ctr">
              <a:buNone/>
            </a:pPr>
            <a:r>
              <a:rPr lang="en-US" sz="6200" dirty="0">
                <a:solidFill>
                  <a:schemeClr val="accent1"/>
                </a:solidFill>
              </a:rPr>
              <a:t>Why</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What</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How</a:t>
            </a:r>
          </a:p>
        </p:txBody>
      </p:sp>
    </p:spTree>
    <p:extLst>
      <p:ext uri="{BB962C8B-B14F-4D97-AF65-F5344CB8AC3E}">
        <p14:creationId xmlns:p14="http://schemas.microsoft.com/office/powerpoint/2010/main" val="6434487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768057D-DEFD-4D5E-AA64-740B523F9EEB}"/>
              </a:ext>
            </a:extLst>
          </p:cNvPr>
          <p:cNvGrpSpPr/>
          <p:nvPr/>
        </p:nvGrpSpPr>
        <p:grpSpPr>
          <a:xfrm>
            <a:off x="-1" y="4509642"/>
            <a:ext cx="12209585" cy="1274919"/>
            <a:chOff x="-1" y="3473322"/>
            <a:chExt cx="12209585" cy="1274919"/>
          </a:xfrm>
        </p:grpSpPr>
        <p:sp>
          <p:nvSpPr>
            <p:cNvPr id="18" name="Rectangle: Rounded Corners 17">
              <a:extLst>
                <a:ext uri="{FF2B5EF4-FFF2-40B4-BE49-F238E27FC236}">
                  <a16:creationId xmlns:a16="http://schemas.microsoft.com/office/drawing/2014/main" id="{22E611CE-DD71-4C3F-9FB0-F1A9A9698FD9}"/>
                </a:ext>
              </a:extLst>
            </p:cNvPr>
            <p:cNvSpPr/>
            <p:nvPr/>
          </p:nvSpPr>
          <p:spPr>
            <a:xfrm>
              <a:off x="219182" y="4058097"/>
              <a:ext cx="11753636" cy="6901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3DE652-A71C-4DE8-8CE1-ADF50D815641}"/>
                </a:ext>
              </a:extLst>
            </p:cNvPr>
            <p:cNvSpPr txBox="1"/>
            <p:nvPr/>
          </p:nvSpPr>
          <p:spPr>
            <a:xfrm>
              <a:off x="17584" y="4187726"/>
              <a:ext cx="12192000" cy="430887"/>
            </a:xfrm>
            <a:prstGeom prst="rect">
              <a:avLst/>
            </a:prstGeom>
            <a:noFill/>
          </p:spPr>
          <p:txBody>
            <a:bodyPr wrap="square" rtlCol="0">
              <a:spAutoFit/>
            </a:bodyPr>
            <a:lstStyle/>
            <a:p>
              <a:pPr algn="ctr"/>
              <a:r>
                <a:rPr lang="en-US" sz="2200" dirty="0" err="1"/>
                <a:t>api</a:t>
              </a:r>
              <a:r>
                <a:rPr lang="en-US" sz="2200" dirty="0"/>
                <a:t>/web/lists/</a:t>
              </a:r>
              <a:r>
                <a:rPr lang="en-US" sz="2200" dirty="0" err="1"/>
                <a:t>getbytitle</a:t>
              </a:r>
              <a:r>
                <a:rPr lang="en-US" sz="2200" dirty="0"/>
                <a:t>(‘Things’).items?$select=</a:t>
              </a:r>
              <a:r>
                <a:rPr lang="en-US" sz="2200" dirty="0" err="1"/>
                <a:t>Title,Author</a:t>
              </a:r>
              <a:r>
                <a:rPr lang="en-US" sz="2200" dirty="0"/>
                <a:t>/</a:t>
              </a:r>
              <a:r>
                <a:rPr lang="en-US" sz="2200" dirty="0" err="1"/>
                <a:t>Id$expand</a:t>
              </a:r>
              <a:r>
                <a:rPr lang="en-US" sz="2200" dirty="0"/>
                <a:t>=Author&amp;$top=50</a:t>
              </a:r>
            </a:p>
          </p:txBody>
        </p:sp>
        <p:sp>
          <p:nvSpPr>
            <p:cNvPr id="17" name="TextBox 16">
              <a:extLst>
                <a:ext uri="{FF2B5EF4-FFF2-40B4-BE49-F238E27FC236}">
                  <a16:creationId xmlns:a16="http://schemas.microsoft.com/office/drawing/2014/main" id="{164C2C5E-5BBA-497A-9161-B482F0EB4711}"/>
                </a:ext>
              </a:extLst>
            </p:cNvPr>
            <p:cNvSpPr txBox="1"/>
            <p:nvPr/>
          </p:nvSpPr>
          <p:spPr>
            <a:xfrm>
              <a:off x="-1" y="3473322"/>
              <a:ext cx="12192000" cy="584775"/>
            </a:xfrm>
            <a:prstGeom prst="rect">
              <a:avLst/>
            </a:prstGeom>
            <a:noFill/>
          </p:spPr>
          <p:txBody>
            <a:bodyPr wrap="square" rtlCol="0">
              <a:spAutoFit/>
            </a:bodyPr>
            <a:lstStyle/>
            <a:p>
              <a:pPr algn="ctr"/>
              <a:r>
                <a:rPr lang="en-US" sz="3200" dirty="0"/>
                <a:t>Traditional Approach: </a:t>
              </a:r>
              <a:r>
                <a:rPr lang="en-US" sz="3200" b="1" dirty="0">
                  <a:latin typeface="+mj-lt"/>
                </a:rPr>
                <a:t>string concatenation</a:t>
              </a:r>
            </a:p>
          </p:txBody>
        </p:sp>
      </p:grpSp>
      <p:sp>
        <p:nvSpPr>
          <p:cNvPr id="22" name="Oval 21">
            <a:extLst>
              <a:ext uri="{FF2B5EF4-FFF2-40B4-BE49-F238E27FC236}">
                <a16:creationId xmlns:a16="http://schemas.microsoft.com/office/drawing/2014/main" id="{06510E7D-BBA3-4716-AF22-CC64CD4FB6B9}"/>
              </a:ext>
            </a:extLst>
          </p:cNvPr>
          <p:cNvSpPr/>
          <p:nvPr/>
        </p:nvSpPr>
        <p:spPr>
          <a:xfrm>
            <a:off x="219182" y="5238760"/>
            <a:ext cx="954888" cy="430887"/>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8B736DB-B611-44BD-9FBC-9C4117A79673}"/>
              </a:ext>
            </a:extLst>
          </p:cNvPr>
          <p:cNvSpPr/>
          <p:nvPr/>
        </p:nvSpPr>
        <p:spPr>
          <a:xfrm>
            <a:off x="7789523" y="5224046"/>
            <a:ext cx="954888" cy="430887"/>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 up of a logo&#10;&#10;Description generated with high confidence">
            <a:extLst>
              <a:ext uri="{FF2B5EF4-FFF2-40B4-BE49-F238E27FC236}">
                <a16:creationId xmlns:a16="http://schemas.microsoft.com/office/drawing/2014/main" id="{1D5DD02A-6DE7-4738-B707-1CB957969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23" y="720003"/>
            <a:ext cx="10544353" cy="3619908"/>
          </a:xfrm>
          <a:prstGeom prst="rect">
            <a:avLst/>
          </a:prstGeom>
        </p:spPr>
      </p:pic>
      <p:sp>
        <p:nvSpPr>
          <p:cNvPr id="21" name="TextBox 20">
            <a:extLst>
              <a:ext uri="{FF2B5EF4-FFF2-40B4-BE49-F238E27FC236}">
                <a16:creationId xmlns:a16="http://schemas.microsoft.com/office/drawing/2014/main" id="{960DC879-4B8A-465C-950D-05F5CE676FC1}"/>
              </a:ext>
            </a:extLst>
          </p:cNvPr>
          <p:cNvSpPr txBox="1"/>
          <p:nvPr/>
        </p:nvSpPr>
        <p:spPr>
          <a:xfrm>
            <a:off x="-1" y="135228"/>
            <a:ext cx="12192000" cy="584775"/>
          </a:xfrm>
          <a:prstGeom prst="rect">
            <a:avLst/>
          </a:prstGeom>
          <a:noFill/>
        </p:spPr>
        <p:txBody>
          <a:bodyPr wrap="square" rtlCol="0">
            <a:spAutoFit/>
          </a:bodyPr>
          <a:lstStyle/>
          <a:p>
            <a:pPr algn="ctr"/>
            <a:r>
              <a:rPr lang="en-US" sz="3200" dirty="0"/>
              <a:t>PnPJS: </a:t>
            </a:r>
            <a:r>
              <a:rPr lang="en-US" sz="3200" b="1" dirty="0">
                <a:latin typeface="+mj-lt"/>
              </a:rPr>
              <a:t>Fluent API</a:t>
            </a:r>
          </a:p>
        </p:txBody>
      </p:sp>
    </p:spTree>
    <p:extLst>
      <p:ext uri="{BB962C8B-B14F-4D97-AF65-F5344CB8AC3E}">
        <p14:creationId xmlns:p14="http://schemas.microsoft.com/office/powerpoint/2010/main" val="222926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street sign on a pole&#10;&#10;Description automatically generated">
            <a:extLst>
              <a:ext uri="{FF2B5EF4-FFF2-40B4-BE49-F238E27FC236}">
                <a16:creationId xmlns:a16="http://schemas.microsoft.com/office/drawing/2014/main" id="{E8EFA6CE-B88F-4DAC-AADA-9B89D587118B}"/>
              </a:ext>
            </a:extLst>
          </p:cNvPr>
          <p:cNvPicPr>
            <a:picLocks noChangeAspect="1"/>
          </p:cNvPicPr>
          <p:nvPr/>
        </p:nvPicPr>
        <p:blipFill rotWithShape="1">
          <a:blip r:embed="rId2">
            <a:extLst>
              <a:ext uri="{28A0092B-C50C-407E-A947-70E740481C1C}">
                <a14:useLocalDpi xmlns:a14="http://schemas.microsoft.com/office/drawing/2010/main" val="0"/>
              </a:ext>
            </a:extLst>
          </a:blip>
          <a:srcRect l="-105" t="10727" r="105" b="8697"/>
          <a:stretch/>
        </p:blipFill>
        <p:spPr>
          <a:xfrm>
            <a:off x="-12783" y="0"/>
            <a:ext cx="12192000" cy="6434581"/>
          </a:xfrm>
          <a:prstGeom prst="rect">
            <a:avLst/>
          </a:prstGeom>
        </p:spPr>
      </p:pic>
      <p:sp>
        <p:nvSpPr>
          <p:cNvPr id="12" name="Rectangle 11">
            <a:extLst>
              <a:ext uri="{FF2B5EF4-FFF2-40B4-BE49-F238E27FC236}">
                <a16:creationId xmlns:a16="http://schemas.microsoft.com/office/drawing/2014/main" id="{8308481E-6F3B-4E3C-BD1A-59148A6F8AA6}"/>
              </a:ext>
            </a:extLst>
          </p:cNvPr>
          <p:cNvSpPr/>
          <p:nvPr/>
        </p:nvSpPr>
        <p:spPr>
          <a:xfrm rot="5400000" flipH="1">
            <a:off x="3815595" y="-1941828"/>
            <a:ext cx="4548028" cy="12204785"/>
          </a:xfrm>
          <a:prstGeom prst="rect">
            <a:avLst/>
          </a:prstGeom>
          <a:gradFill flip="none" rotWithShape="1">
            <a:gsLst>
              <a:gs pos="0">
                <a:schemeClr val="tx1">
                  <a:alpha val="0"/>
                </a:schemeClr>
              </a:gs>
              <a:gs pos="100000">
                <a:srgbClr val="262626">
                  <a:alpha val="8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9"/>
          <p:cNvSpPr/>
          <p:nvPr/>
        </p:nvSpPr>
        <p:spPr bwMode="white">
          <a:xfrm flipV="1">
            <a:off x="0" y="5308846"/>
            <a:ext cx="5924939" cy="112573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bg2">
              <a:lumMod val="40000"/>
              <a:lumOff val="60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413248"/>
            <a:ext cx="5266944" cy="12241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200" spc="-100" dirty="0">
                <a:solidFill>
                  <a:srgbClr val="FFFFFF"/>
                </a:solidFill>
              </a:rPr>
              <a:t>Office 365 CLI</a:t>
            </a:r>
          </a:p>
          <a:p>
            <a:pPr algn="ctr" defTabSz="914367">
              <a:defRPr/>
            </a:pPr>
            <a:r>
              <a:rPr lang="fi-FI" sz="2400" spc="-100" dirty="0">
                <a:solidFill>
                  <a:srgbClr val="FFFFFF"/>
                </a:solidFill>
              </a:rPr>
              <a:t>aka.ms/O365cli</a:t>
            </a:r>
          </a:p>
        </p:txBody>
      </p:sp>
      <p:sp>
        <p:nvSpPr>
          <p:cNvPr id="11" name="TextBox 10">
            <a:extLst>
              <a:ext uri="{FF2B5EF4-FFF2-40B4-BE49-F238E27FC236}">
                <a16:creationId xmlns:a16="http://schemas.microsoft.com/office/drawing/2014/main" id="{D7830376-42F8-459C-8EF4-5DC19E6D2331}"/>
              </a:ext>
            </a:extLst>
          </p:cNvPr>
          <p:cNvSpPr txBox="1"/>
          <p:nvPr/>
        </p:nvSpPr>
        <p:spPr>
          <a:xfrm>
            <a:off x="451322" y="3283555"/>
            <a:ext cx="5205847"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Cross Platform Command Line Interface</a:t>
            </a:r>
          </a:p>
          <a:p>
            <a:pPr marL="285750" indent="-285750">
              <a:buFont typeface="Arial" panose="020B0604020202020204" pitchFamily="34" charset="0"/>
              <a:buChar char="•"/>
            </a:pPr>
            <a:r>
              <a:rPr lang="en-US" sz="2800" dirty="0">
                <a:solidFill>
                  <a:schemeClr val="bg1"/>
                </a:solidFill>
                <a:latin typeface="+mj-lt"/>
              </a:rPr>
              <a:t>Perfect for DevOps</a:t>
            </a:r>
          </a:p>
        </p:txBody>
      </p:sp>
      <p:sp>
        <p:nvSpPr>
          <p:cNvPr id="10" name="TextBox 9">
            <a:extLst>
              <a:ext uri="{FF2B5EF4-FFF2-40B4-BE49-F238E27FC236}">
                <a16:creationId xmlns:a16="http://schemas.microsoft.com/office/drawing/2014/main" id="{F614BEEB-9376-47CF-9ABF-2EEF1BF5836D}"/>
              </a:ext>
            </a:extLst>
          </p:cNvPr>
          <p:cNvSpPr txBox="1"/>
          <p:nvPr/>
        </p:nvSpPr>
        <p:spPr>
          <a:xfrm>
            <a:off x="6583039" y="3778554"/>
            <a:ext cx="5205847"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“Faster” than PnP PowerShell but not yet equivalent coverage</a:t>
            </a:r>
          </a:p>
          <a:p>
            <a:pPr marL="285750" indent="-285750">
              <a:buFont typeface="Arial" panose="020B0604020202020204" pitchFamily="34" charset="0"/>
              <a:buChar char="•"/>
            </a:pPr>
            <a:r>
              <a:rPr lang="en-US" sz="2800" dirty="0">
                <a:solidFill>
                  <a:schemeClr val="bg1"/>
                </a:solidFill>
                <a:latin typeface="+mj-lt"/>
              </a:rPr>
              <a:t>Best way to upgrade your </a:t>
            </a:r>
            <a:r>
              <a:rPr lang="en-US" sz="2800" dirty="0" err="1">
                <a:solidFill>
                  <a:schemeClr val="bg1"/>
                </a:solidFill>
                <a:latin typeface="+mj-lt"/>
              </a:rPr>
              <a:t>SPFx</a:t>
            </a:r>
            <a:r>
              <a:rPr lang="en-US" sz="2800" dirty="0">
                <a:solidFill>
                  <a:schemeClr val="bg1"/>
                </a:solidFill>
                <a:latin typeface="+mj-lt"/>
              </a:rPr>
              <a:t> Solution</a:t>
            </a:r>
            <a:endParaRPr lang="en-US" dirty="0">
              <a:solidFill>
                <a:schemeClr val="bg1"/>
              </a:solidFill>
              <a:latin typeface="+mj-lt"/>
            </a:endParaRPr>
          </a:p>
        </p:txBody>
      </p:sp>
    </p:spTree>
    <p:extLst>
      <p:ext uri="{BB962C8B-B14F-4D97-AF65-F5344CB8AC3E}">
        <p14:creationId xmlns:p14="http://schemas.microsoft.com/office/powerpoint/2010/main" val="281324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0"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29D0B79C-83BC-4E22-AD3C-5A53D8538CA8}"/>
              </a:ext>
            </a:extLst>
          </p:cNvPr>
          <p:cNvPicPr>
            <a:picLocks noChangeAspect="1"/>
          </p:cNvPicPr>
          <p:nvPr/>
        </p:nvPicPr>
        <p:blipFill rotWithShape="1">
          <a:blip r:embed="rId2">
            <a:extLst>
              <a:ext uri="{28A0092B-C50C-407E-A947-70E740481C1C}">
                <a14:useLocalDpi xmlns:a14="http://schemas.microsoft.com/office/drawing/2010/main" val="0"/>
              </a:ext>
            </a:extLst>
          </a:blip>
          <a:srcRect t="12217" b="15001"/>
          <a:stretch/>
        </p:blipFill>
        <p:spPr>
          <a:xfrm>
            <a:off x="-12783" y="0"/>
            <a:ext cx="12204783" cy="6434582"/>
          </a:xfrm>
          <a:prstGeom prst="rect">
            <a:avLst/>
          </a:prstGeom>
        </p:spPr>
      </p:pic>
      <p:sp>
        <p:nvSpPr>
          <p:cNvPr id="12" name="Rectangle 11">
            <a:extLst>
              <a:ext uri="{FF2B5EF4-FFF2-40B4-BE49-F238E27FC236}">
                <a16:creationId xmlns:a16="http://schemas.microsoft.com/office/drawing/2014/main" id="{A69B1273-0AE9-44B3-96C4-0FCC3452A81B}"/>
              </a:ext>
            </a:extLst>
          </p:cNvPr>
          <p:cNvSpPr/>
          <p:nvPr/>
        </p:nvSpPr>
        <p:spPr>
          <a:xfrm rot="5400000" flipH="1">
            <a:off x="3815595" y="-1941828"/>
            <a:ext cx="4548028" cy="12204785"/>
          </a:xfrm>
          <a:prstGeom prst="rect">
            <a:avLst/>
          </a:prstGeom>
          <a:gradFill flip="none" rotWithShape="1">
            <a:gsLst>
              <a:gs pos="0">
                <a:schemeClr val="tx1">
                  <a:alpha val="0"/>
                </a:schemeClr>
              </a:gs>
              <a:gs pos="100000">
                <a:srgbClr val="262626">
                  <a:alpha val="8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9"/>
          <p:cNvSpPr/>
          <p:nvPr/>
        </p:nvSpPr>
        <p:spPr bwMode="white">
          <a:xfrm flipV="1">
            <a:off x="0" y="5308846"/>
            <a:ext cx="5924939" cy="112573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tx2">
              <a:lumMod val="20000"/>
              <a:lumOff val="80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658784"/>
            <a:ext cx="5266944" cy="7757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3600" spc="-100" dirty="0">
                <a:solidFill>
                  <a:srgbClr val="FFFFFF"/>
                </a:solidFill>
              </a:rPr>
              <a:t>Reusable SPFx Controls</a:t>
            </a:r>
          </a:p>
        </p:txBody>
      </p:sp>
      <p:sp>
        <p:nvSpPr>
          <p:cNvPr id="9" name="TextBox 8">
            <a:extLst>
              <a:ext uri="{FF2B5EF4-FFF2-40B4-BE49-F238E27FC236}">
                <a16:creationId xmlns:a16="http://schemas.microsoft.com/office/drawing/2014/main" id="{FE3A4185-32AD-4C1B-A90A-E254D3BB8D03}"/>
              </a:ext>
            </a:extLst>
          </p:cNvPr>
          <p:cNvSpPr txBox="1"/>
          <p:nvPr/>
        </p:nvSpPr>
        <p:spPr>
          <a:xfrm>
            <a:off x="7278807" y="2976048"/>
            <a:ext cx="4913194" cy="187743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Using React is much easier</a:t>
            </a:r>
          </a:p>
          <a:p>
            <a:pPr marL="285750" indent="-285750">
              <a:buFont typeface="Arial" panose="020B0604020202020204" pitchFamily="34" charset="0"/>
              <a:buChar char="•"/>
            </a:pPr>
            <a:r>
              <a:rPr lang="en-US" sz="2800" dirty="0">
                <a:solidFill>
                  <a:schemeClr val="bg1"/>
                </a:solidFill>
              </a:rPr>
              <a:t>33 Controls</a:t>
            </a:r>
          </a:p>
          <a:p>
            <a:pPr marL="742950" lvl="1" indent="-285750">
              <a:buFont typeface="Arial" panose="020B0604020202020204" pitchFamily="34" charset="0"/>
              <a:buChar char="•"/>
            </a:pPr>
            <a:r>
              <a:rPr lang="en-US" sz="2000" dirty="0">
                <a:solidFill>
                  <a:schemeClr val="bg1"/>
                </a:solidFill>
              </a:rPr>
              <a:t>Taxonomy Picker, </a:t>
            </a:r>
            <a:r>
              <a:rPr lang="en-US" sz="2000" dirty="0" err="1">
                <a:solidFill>
                  <a:schemeClr val="bg1"/>
                </a:solidFill>
              </a:rPr>
              <a:t>ListView</a:t>
            </a:r>
            <a:r>
              <a:rPr lang="en-US" sz="2000" dirty="0">
                <a:solidFill>
                  <a:schemeClr val="bg1"/>
                </a:solidFill>
              </a:rPr>
              <a:t>, Map, Charts, Field Renderers, </a:t>
            </a:r>
            <a:r>
              <a:rPr lang="en-US" sz="2000" dirty="0" err="1">
                <a:solidFill>
                  <a:schemeClr val="bg1"/>
                </a:solidFill>
              </a:rPr>
              <a:t>WebPart</a:t>
            </a:r>
            <a:r>
              <a:rPr lang="en-US" sz="2000" dirty="0">
                <a:solidFill>
                  <a:schemeClr val="bg1"/>
                </a:solidFill>
              </a:rPr>
              <a:t> Title, Breadcrumb, Placeholder, etc.</a:t>
            </a:r>
          </a:p>
        </p:txBody>
      </p:sp>
      <p:sp>
        <p:nvSpPr>
          <p:cNvPr id="10" name="TextBox 9">
            <a:extLst>
              <a:ext uri="{FF2B5EF4-FFF2-40B4-BE49-F238E27FC236}">
                <a16:creationId xmlns:a16="http://schemas.microsoft.com/office/drawing/2014/main" id="{AD60F141-0205-4E08-84E2-8C443A71368D}"/>
              </a:ext>
            </a:extLst>
          </p:cNvPr>
          <p:cNvSpPr txBox="1"/>
          <p:nvPr/>
        </p:nvSpPr>
        <p:spPr>
          <a:xfrm>
            <a:off x="61327" y="2976048"/>
            <a:ext cx="4811653" cy="1877437"/>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rPr>
              <a:t>Extends the Property Pane</a:t>
            </a:r>
          </a:p>
          <a:p>
            <a:pPr marL="285750" indent="-285750">
              <a:buFont typeface="Arial" panose="020B0604020202020204" pitchFamily="34" charset="0"/>
              <a:buChar char="•"/>
            </a:pPr>
            <a:r>
              <a:rPr lang="en-US" sz="2800" dirty="0">
                <a:solidFill>
                  <a:schemeClr val="bg1"/>
                </a:solidFill>
              </a:rPr>
              <a:t>24 Controls</a:t>
            </a:r>
          </a:p>
          <a:p>
            <a:pPr marL="742950" lvl="1" indent="-285750">
              <a:buFont typeface="Arial" panose="020B0604020202020204" pitchFamily="34" charset="0"/>
              <a:buChar char="•"/>
            </a:pPr>
            <a:r>
              <a:rPr lang="en-US" sz="2000" dirty="0">
                <a:solidFill>
                  <a:schemeClr val="bg1"/>
                </a:solidFill>
              </a:rPr>
              <a:t>List Picker, Color Picker, Collection Data, People Picker, Date Time Picker, Number, Spin Button, etc.</a:t>
            </a:r>
          </a:p>
        </p:txBody>
      </p:sp>
      <p:sp>
        <p:nvSpPr>
          <p:cNvPr id="13" name="TextBox 12">
            <a:extLst>
              <a:ext uri="{FF2B5EF4-FFF2-40B4-BE49-F238E27FC236}">
                <a16:creationId xmlns:a16="http://schemas.microsoft.com/office/drawing/2014/main" id="{2050D951-3613-459F-82E6-39584349905C}"/>
              </a:ext>
            </a:extLst>
          </p:cNvPr>
          <p:cNvSpPr txBox="1"/>
          <p:nvPr/>
        </p:nvSpPr>
        <p:spPr>
          <a:xfrm>
            <a:off x="-12784" y="2072574"/>
            <a:ext cx="6108192" cy="584775"/>
          </a:xfrm>
          <a:prstGeom prst="rect">
            <a:avLst/>
          </a:prstGeom>
          <a:noFill/>
        </p:spPr>
        <p:txBody>
          <a:bodyPr wrap="square" rtlCol="0">
            <a:spAutoFit/>
          </a:bodyPr>
          <a:lstStyle/>
          <a:p>
            <a:pPr algn="ctr"/>
            <a:r>
              <a:rPr lang="en-US" sz="3200" dirty="0" err="1">
                <a:solidFill>
                  <a:schemeClr val="bg1"/>
                </a:solidFill>
                <a:latin typeface="+mj-lt"/>
              </a:rPr>
              <a:t>SPFx</a:t>
            </a:r>
            <a:r>
              <a:rPr lang="en-US" sz="3200" dirty="0">
                <a:solidFill>
                  <a:schemeClr val="bg1"/>
                </a:solidFill>
                <a:latin typeface="+mj-lt"/>
              </a:rPr>
              <a:t> Property Pane Controls</a:t>
            </a:r>
          </a:p>
        </p:txBody>
      </p:sp>
      <p:sp>
        <p:nvSpPr>
          <p:cNvPr id="14" name="TextBox 13">
            <a:extLst>
              <a:ext uri="{FF2B5EF4-FFF2-40B4-BE49-F238E27FC236}">
                <a16:creationId xmlns:a16="http://schemas.microsoft.com/office/drawing/2014/main" id="{B17037AE-8506-4317-9679-E196D51E378C}"/>
              </a:ext>
            </a:extLst>
          </p:cNvPr>
          <p:cNvSpPr txBox="1"/>
          <p:nvPr/>
        </p:nvSpPr>
        <p:spPr>
          <a:xfrm>
            <a:off x="6078010" y="2072574"/>
            <a:ext cx="6108192" cy="584775"/>
          </a:xfrm>
          <a:prstGeom prst="rect">
            <a:avLst/>
          </a:prstGeom>
          <a:noFill/>
        </p:spPr>
        <p:txBody>
          <a:bodyPr wrap="square" rtlCol="0">
            <a:spAutoFit/>
          </a:bodyPr>
          <a:lstStyle/>
          <a:p>
            <a:pPr algn="ctr"/>
            <a:r>
              <a:rPr lang="en-US" sz="3200" dirty="0" err="1">
                <a:solidFill>
                  <a:schemeClr val="bg1"/>
                </a:solidFill>
                <a:latin typeface="+mj-lt"/>
              </a:rPr>
              <a:t>SPFx</a:t>
            </a:r>
            <a:r>
              <a:rPr lang="en-US" sz="3200" dirty="0">
                <a:solidFill>
                  <a:schemeClr val="bg1"/>
                </a:solidFill>
                <a:latin typeface="+mj-lt"/>
              </a:rPr>
              <a:t> React Controls</a:t>
            </a:r>
          </a:p>
        </p:txBody>
      </p:sp>
    </p:spTree>
    <p:extLst>
      <p:ext uri="{BB962C8B-B14F-4D97-AF65-F5344CB8AC3E}">
        <p14:creationId xmlns:p14="http://schemas.microsoft.com/office/powerpoint/2010/main" val="399015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xEl>
                                              <p:pRg st="1" end="1"/>
                                            </p:txEl>
                                          </p:spTgt>
                                        </p:tgtEl>
                                        <p:attrNameLst>
                                          <p:attrName>style.visibility</p:attrName>
                                        </p:attrNameLst>
                                      </p:cBhvr>
                                      <p:to>
                                        <p:strVal val="visible"/>
                                      </p:to>
                                    </p:set>
                                    <p:animEffect transition="in" filter="fade">
                                      <p:cBhvr>
                                        <p:cTn id="35" dur="500"/>
                                        <p:tgtEl>
                                          <p:spTgt spid="9">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2" end="2"/>
                                            </p:txEl>
                                          </p:spTgt>
                                        </p:tgtEl>
                                        <p:attrNameLst>
                                          <p:attrName>style.visibility</p:attrName>
                                        </p:attrNameLst>
                                      </p:cBhvr>
                                      <p:to>
                                        <p:strVal val="visible"/>
                                      </p:to>
                                    </p:set>
                                    <p:animEffect transition="in" filter="fade">
                                      <p:cBhvr>
                                        <p:cTn id="3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P spid="13" grpId="0" build="p"/>
      <p:bldP spid="1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outdoor, road, way&#10;&#10;Description automatically generated">
            <a:extLst>
              <a:ext uri="{FF2B5EF4-FFF2-40B4-BE49-F238E27FC236}">
                <a16:creationId xmlns:a16="http://schemas.microsoft.com/office/drawing/2014/main" id="{B771A7B3-6CA8-44FD-B863-E93500D491DC}"/>
              </a:ext>
            </a:extLst>
          </p:cNvPr>
          <p:cNvPicPr>
            <a:picLocks noChangeAspect="1"/>
          </p:cNvPicPr>
          <p:nvPr/>
        </p:nvPicPr>
        <p:blipFill rotWithShape="1">
          <a:blip r:embed="rId2">
            <a:extLst>
              <a:ext uri="{28A0092B-C50C-407E-A947-70E740481C1C}">
                <a14:useLocalDpi xmlns:a14="http://schemas.microsoft.com/office/drawing/2010/main" val="0"/>
              </a:ext>
            </a:extLst>
          </a:blip>
          <a:srcRect l="-89" t="6179" r="89" b="14702"/>
          <a:stretch/>
        </p:blipFill>
        <p:spPr>
          <a:xfrm>
            <a:off x="0" y="0"/>
            <a:ext cx="12192000" cy="6434582"/>
          </a:xfrm>
          <a:prstGeom prst="rect">
            <a:avLst/>
          </a:prstGeom>
        </p:spPr>
      </p:pic>
      <p:sp>
        <p:nvSpPr>
          <p:cNvPr id="8" name="Rectangle 7">
            <a:extLst>
              <a:ext uri="{FF2B5EF4-FFF2-40B4-BE49-F238E27FC236}">
                <a16:creationId xmlns:a16="http://schemas.microsoft.com/office/drawing/2014/main" id="{1E3AD48A-21F0-43D7-8CD9-9B5D1C6A2E27}"/>
              </a:ext>
            </a:extLst>
          </p:cNvPr>
          <p:cNvSpPr/>
          <p:nvPr/>
        </p:nvSpPr>
        <p:spPr>
          <a:xfrm>
            <a:off x="1118571" y="2169994"/>
            <a:ext cx="9976440" cy="4264587"/>
          </a:xfrm>
          <a:prstGeom prst="rect">
            <a:avLst/>
          </a:prstGeom>
          <a:solidFill>
            <a:schemeClr val="tx1">
              <a:lumMod val="90000"/>
              <a:lumOff val="1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9"/>
          <p:cNvSpPr/>
          <p:nvPr/>
        </p:nvSpPr>
        <p:spPr bwMode="white">
          <a:xfrm flipV="1">
            <a:off x="0" y="5308846"/>
            <a:ext cx="5924939" cy="112573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tx2">
              <a:lumMod val="75000"/>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413248"/>
            <a:ext cx="5266944" cy="12241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200" spc="-100" dirty="0">
                <a:solidFill>
                  <a:srgbClr val="FFFFFF"/>
                </a:solidFill>
              </a:rPr>
              <a:t>PnP SPFx Generator</a:t>
            </a:r>
          </a:p>
          <a:p>
            <a:pPr algn="ctr" defTabSz="914367">
              <a:defRPr/>
            </a:pPr>
            <a:r>
              <a:rPr lang="fi-FI" sz="2400" spc="-100" dirty="0">
                <a:solidFill>
                  <a:srgbClr val="FFFFFF"/>
                </a:solidFill>
              </a:rPr>
              <a:t>aka.ms/pnpgenerator</a:t>
            </a:r>
          </a:p>
        </p:txBody>
      </p:sp>
      <p:sp>
        <p:nvSpPr>
          <p:cNvPr id="11" name="TextBox 10">
            <a:extLst>
              <a:ext uri="{FF2B5EF4-FFF2-40B4-BE49-F238E27FC236}">
                <a16:creationId xmlns:a16="http://schemas.microsoft.com/office/drawing/2014/main" id="{D7830376-42F8-459C-8EF4-5DC19E6D2331}"/>
              </a:ext>
            </a:extLst>
          </p:cNvPr>
          <p:cNvSpPr txBox="1"/>
          <p:nvPr/>
        </p:nvSpPr>
        <p:spPr>
          <a:xfrm>
            <a:off x="6974006" y="3265297"/>
            <a:ext cx="4156780" cy="169277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Adds additional framework support</a:t>
            </a:r>
          </a:p>
          <a:p>
            <a:pPr marL="742950" lvl="1" indent="-285750">
              <a:buFont typeface="Arial" panose="020B0604020202020204" pitchFamily="34" charset="0"/>
              <a:buChar char="•"/>
            </a:pPr>
            <a:r>
              <a:rPr lang="en-US" sz="2400" dirty="0">
                <a:solidFill>
                  <a:schemeClr val="bg1"/>
                </a:solidFill>
              </a:rPr>
              <a:t>Handlebars, </a:t>
            </a:r>
            <a:r>
              <a:rPr lang="en-US" sz="2400" dirty="0" err="1">
                <a:solidFill>
                  <a:schemeClr val="bg1"/>
                </a:solidFill>
              </a:rPr>
              <a:t>VueJS</a:t>
            </a:r>
            <a:r>
              <a:rPr lang="en-US" sz="2400" dirty="0">
                <a:solidFill>
                  <a:schemeClr val="bg1"/>
                </a:solidFill>
              </a:rPr>
              <a:t>, Angular Elements, etc.</a:t>
            </a:r>
          </a:p>
        </p:txBody>
      </p:sp>
      <p:sp>
        <p:nvSpPr>
          <p:cNvPr id="9" name="TextBox 8">
            <a:extLst>
              <a:ext uri="{FF2B5EF4-FFF2-40B4-BE49-F238E27FC236}">
                <a16:creationId xmlns:a16="http://schemas.microsoft.com/office/drawing/2014/main" id="{FFB215B9-D412-41B7-AFDB-ECA6FE47AF44}"/>
              </a:ext>
            </a:extLst>
          </p:cNvPr>
          <p:cNvSpPr txBox="1"/>
          <p:nvPr/>
        </p:nvSpPr>
        <p:spPr>
          <a:xfrm>
            <a:off x="1096989" y="2520450"/>
            <a:ext cx="9998022" cy="584775"/>
          </a:xfrm>
          <a:prstGeom prst="rect">
            <a:avLst/>
          </a:prstGeom>
          <a:noFill/>
        </p:spPr>
        <p:txBody>
          <a:bodyPr wrap="square" rtlCol="0">
            <a:spAutoFit/>
          </a:bodyPr>
          <a:lstStyle/>
          <a:p>
            <a:pPr algn="ctr"/>
            <a:r>
              <a:rPr lang="en-US" sz="3200" dirty="0">
                <a:solidFill>
                  <a:schemeClr val="bg1"/>
                </a:solidFill>
                <a:latin typeface="+mj-lt"/>
              </a:rPr>
              <a:t>Extends standard </a:t>
            </a:r>
            <a:r>
              <a:rPr lang="en-US" sz="3200" dirty="0" err="1">
                <a:solidFill>
                  <a:schemeClr val="bg1"/>
                </a:solidFill>
                <a:latin typeface="+mj-lt"/>
              </a:rPr>
              <a:t>SPFx</a:t>
            </a:r>
            <a:r>
              <a:rPr lang="en-US" sz="3200" dirty="0">
                <a:solidFill>
                  <a:schemeClr val="bg1"/>
                </a:solidFill>
                <a:latin typeface="+mj-lt"/>
              </a:rPr>
              <a:t> Generator</a:t>
            </a:r>
          </a:p>
        </p:txBody>
      </p:sp>
      <p:sp>
        <p:nvSpPr>
          <p:cNvPr id="10" name="TextBox 9">
            <a:extLst>
              <a:ext uri="{FF2B5EF4-FFF2-40B4-BE49-F238E27FC236}">
                <a16:creationId xmlns:a16="http://schemas.microsoft.com/office/drawing/2014/main" id="{4FBD37E7-C81A-40BE-B97A-CB369EC723E4}"/>
              </a:ext>
            </a:extLst>
          </p:cNvPr>
          <p:cNvSpPr txBox="1"/>
          <p:nvPr/>
        </p:nvSpPr>
        <p:spPr>
          <a:xfrm>
            <a:off x="1499880" y="3265298"/>
            <a:ext cx="3974246" cy="169277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Simplifies adding external libraries</a:t>
            </a:r>
          </a:p>
          <a:p>
            <a:pPr marL="742950" lvl="1" indent="-285750">
              <a:buFont typeface="Arial" panose="020B0604020202020204" pitchFamily="34" charset="0"/>
              <a:buChar char="•"/>
            </a:pPr>
            <a:r>
              <a:rPr lang="en-US" sz="2400" dirty="0">
                <a:solidFill>
                  <a:schemeClr val="bg1"/>
                </a:solidFill>
              </a:rPr>
              <a:t>jQuery, </a:t>
            </a:r>
            <a:r>
              <a:rPr lang="en-US" sz="2400" dirty="0" err="1">
                <a:solidFill>
                  <a:schemeClr val="bg1"/>
                </a:solidFill>
              </a:rPr>
              <a:t>PnPJS</a:t>
            </a:r>
            <a:r>
              <a:rPr lang="en-US" sz="2400" dirty="0">
                <a:solidFill>
                  <a:schemeClr val="bg1"/>
                </a:solidFill>
              </a:rPr>
              <a:t>, Reusable Controls, etc.</a:t>
            </a:r>
          </a:p>
        </p:txBody>
      </p:sp>
    </p:spTree>
    <p:extLst>
      <p:ext uri="{BB962C8B-B14F-4D97-AF65-F5344CB8AC3E}">
        <p14:creationId xmlns:p14="http://schemas.microsoft.com/office/powerpoint/2010/main" val="124140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fade">
                                      <p:cBhvr>
                                        <p:cTn id="23"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9" grpId="0" build="p"/>
      <p:bldP spid="10"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DBC57D-FFB5-4201-9766-4051A183B17B}"/>
              </a:ext>
            </a:extLst>
          </p:cNvPr>
          <p:cNvSpPr/>
          <p:nvPr/>
        </p:nvSpPr>
        <p:spPr>
          <a:xfrm>
            <a:off x="-1" y="0"/>
            <a:ext cx="5924940" cy="6445018"/>
          </a:xfrm>
          <a:prstGeom prst="rect">
            <a:avLst/>
          </a:prstGeom>
          <a:gradFill flip="none" rotWithShape="1">
            <a:gsLst>
              <a:gs pos="0">
                <a:schemeClr val="tx1">
                  <a:alpha val="0"/>
                </a:schemeClr>
              </a:gs>
              <a:gs pos="100000">
                <a:srgbClr val="262626">
                  <a:alpha val="69804"/>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9"/>
          <p:cNvSpPr/>
          <p:nvPr/>
        </p:nvSpPr>
        <p:spPr bwMode="white">
          <a:xfrm flipV="1">
            <a:off x="0" y="5318470"/>
            <a:ext cx="5924939" cy="111809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rgbClr val="FD6A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334152"/>
            <a:ext cx="5147035" cy="97728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705" spc="-100" dirty="0">
                <a:solidFill>
                  <a:srgbClr val="FFFFFF"/>
                </a:solidFill>
              </a:rPr>
              <a:t>SP Starter Kit</a:t>
            </a:r>
          </a:p>
          <a:p>
            <a:pPr algn="ctr" defTabSz="914367">
              <a:defRPr/>
            </a:pPr>
            <a:r>
              <a:rPr lang="fi-FI" sz="2400" spc="-100" dirty="0">
                <a:solidFill>
                  <a:srgbClr val="FFFFFF"/>
                </a:solidFill>
              </a:rPr>
              <a:t>aka.ms/spdev-starter-kit</a:t>
            </a:r>
          </a:p>
        </p:txBody>
      </p:sp>
      <p:sp>
        <p:nvSpPr>
          <p:cNvPr id="16" name="TextBox 15">
            <a:extLst>
              <a:ext uri="{FF2B5EF4-FFF2-40B4-BE49-F238E27FC236}">
                <a16:creationId xmlns:a16="http://schemas.microsoft.com/office/drawing/2014/main" id="{CAF9A0B7-70C6-4CE0-81FF-E14E9706AD8E}"/>
              </a:ext>
            </a:extLst>
          </p:cNvPr>
          <p:cNvSpPr txBox="1"/>
          <p:nvPr/>
        </p:nvSpPr>
        <p:spPr>
          <a:xfrm>
            <a:off x="0" y="685776"/>
            <a:ext cx="4247904" cy="295465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End-to-End modern experience</a:t>
            </a:r>
          </a:p>
          <a:p>
            <a:pPr marL="285750" indent="-285750">
              <a:buFont typeface="Arial" panose="020B0604020202020204" pitchFamily="34" charset="0"/>
              <a:buChar char="•"/>
            </a:pPr>
            <a:r>
              <a:rPr lang="en-US" sz="2800" dirty="0">
                <a:solidFill>
                  <a:schemeClr val="bg1"/>
                </a:solidFill>
                <a:latin typeface="+mj-lt"/>
              </a:rPr>
              <a:t>Multiple SPFx webparts &amp; Extensions</a:t>
            </a:r>
          </a:p>
          <a:p>
            <a:pPr marL="285750" indent="-285750">
              <a:buFont typeface="Arial" panose="020B0604020202020204" pitchFamily="34" charset="0"/>
              <a:buChar char="•"/>
            </a:pPr>
            <a:r>
              <a:rPr lang="en-US" sz="2800" dirty="0">
                <a:solidFill>
                  <a:schemeClr val="bg1"/>
                </a:solidFill>
                <a:latin typeface="+mj-lt"/>
              </a:rPr>
              <a:t>Site Designs &amp; Themes</a:t>
            </a:r>
          </a:p>
          <a:p>
            <a:pPr marL="285750" indent="-285750">
              <a:buFont typeface="Arial" panose="020B0604020202020204" pitchFamily="34" charset="0"/>
              <a:buChar char="•"/>
            </a:pPr>
            <a:r>
              <a:rPr lang="en-US" sz="2800" dirty="0">
                <a:solidFill>
                  <a:schemeClr val="bg1"/>
                </a:solidFill>
                <a:latin typeface="+mj-lt"/>
              </a:rPr>
              <a:t>Deployment Scripts</a:t>
            </a:r>
          </a:p>
          <a:p>
            <a:pPr marL="285750" indent="-285750">
              <a:buFont typeface="Arial" panose="020B0604020202020204" pitchFamily="34" charset="0"/>
              <a:buChar char="•"/>
            </a:pPr>
            <a:endParaRPr lang="en-US" dirty="0">
              <a:solidFill>
                <a:schemeClr val="bg1"/>
              </a:solidFill>
            </a:endParaRPr>
          </a:p>
        </p:txBody>
      </p:sp>
      <p:pic>
        <p:nvPicPr>
          <p:cNvPr id="7" name="Picture 6">
            <a:extLst>
              <a:ext uri="{FF2B5EF4-FFF2-40B4-BE49-F238E27FC236}">
                <a16:creationId xmlns:a16="http://schemas.microsoft.com/office/drawing/2014/main" id="{F62C1A97-9367-4825-8E5A-B08AA86858E0}"/>
              </a:ext>
            </a:extLst>
          </p:cNvPr>
          <p:cNvPicPr>
            <a:picLocks noChangeAspect="1"/>
          </p:cNvPicPr>
          <p:nvPr/>
        </p:nvPicPr>
        <p:blipFill>
          <a:blip r:embed="rId4"/>
          <a:stretch>
            <a:fillRect/>
          </a:stretch>
        </p:blipFill>
        <p:spPr>
          <a:xfrm>
            <a:off x="4247904" y="1310226"/>
            <a:ext cx="7751318" cy="4237549"/>
          </a:xfrm>
          <a:prstGeom prst="rect">
            <a:avLst/>
          </a:prstGeom>
        </p:spPr>
      </p:pic>
    </p:spTree>
    <p:extLst>
      <p:ext uri="{BB962C8B-B14F-4D97-AF65-F5344CB8AC3E}">
        <p14:creationId xmlns:p14="http://schemas.microsoft.com/office/powerpoint/2010/main" val="202802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2050" name="Picture 2" descr="SharePoint list with four unformatted columns">
            <a:extLst>
              <a:ext uri="{FF2B5EF4-FFF2-40B4-BE49-F238E27FC236}">
                <a16:creationId xmlns:a16="http://schemas.microsoft.com/office/drawing/2014/main" id="{BE5A24E3-7B36-474A-A251-55276F813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79" y="3198306"/>
            <a:ext cx="11596842" cy="29630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0C8DD7D7-5200-4BEC-A2F3-00DBF5572D0D}"/>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82715" y="271894"/>
            <a:ext cx="2367225"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9A1404-46B1-4A5E-88E4-9C1419E27802}"/>
              </a:ext>
            </a:extLst>
          </p:cNvPr>
          <p:cNvSpPr txBox="1"/>
          <p:nvPr/>
        </p:nvSpPr>
        <p:spPr>
          <a:xfrm>
            <a:off x="2764971" y="381001"/>
            <a:ext cx="8672249" cy="1015663"/>
          </a:xfrm>
          <a:prstGeom prst="rect">
            <a:avLst/>
          </a:prstGeom>
          <a:noFill/>
        </p:spPr>
        <p:txBody>
          <a:bodyPr wrap="square" rtlCol="0">
            <a:spAutoFit/>
          </a:bodyPr>
          <a:lstStyle/>
          <a:p>
            <a:pPr algn="ctr"/>
            <a:r>
              <a:rPr lang="en-US" sz="6000" dirty="0">
                <a:solidFill>
                  <a:schemeClr val="bg1"/>
                </a:solidFill>
                <a:latin typeface="+mj-lt"/>
              </a:rPr>
              <a:t>The Modern </a:t>
            </a:r>
            <a:r>
              <a:rPr lang="en-US" sz="6000" dirty="0" err="1">
                <a:solidFill>
                  <a:schemeClr val="bg1"/>
                </a:solidFill>
                <a:latin typeface="+mj-lt"/>
              </a:rPr>
              <a:t>Listview</a:t>
            </a:r>
            <a:endParaRPr lang="en-US" sz="6000" dirty="0">
              <a:solidFill>
                <a:schemeClr val="bg1"/>
              </a:solidFill>
              <a:latin typeface="+mj-lt"/>
            </a:endParaRPr>
          </a:p>
        </p:txBody>
      </p:sp>
      <p:sp>
        <p:nvSpPr>
          <p:cNvPr id="3" name="TextBox 2">
            <a:extLst>
              <a:ext uri="{FF2B5EF4-FFF2-40B4-BE49-F238E27FC236}">
                <a16:creationId xmlns:a16="http://schemas.microsoft.com/office/drawing/2014/main" id="{1A1AD7A7-53B8-4C32-833C-F9A6B0E0311A}"/>
              </a:ext>
            </a:extLst>
          </p:cNvPr>
          <p:cNvSpPr txBox="1"/>
          <p:nvPr/>
        </p:nvSpPr>
        <p:spPr>
          <a:xfrm>
            <a:off x="3505200" y="1604987"/>
            <a:ext cx="3799113" cy="1200329"/>
          </a:xfrm>
          <a:prstGeom prst="rect">
            <a:avLst/>
          </a:prstGeom>
          <a:noFill/>
        </p:spPr>
        <p:txBody>
          <a:bodyPr wrap="square" numCol="1" rtlCol="0">
            <a:spAutoFit/>
          </a:bodyPr>
          <a:lstStyle/>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Fancy</a:t>
            </a:r>
          </a:p>
          <a:p>
            <a:pPr marL="285750" indent="-285750">
              <a:buFont typeface="Arial" panose="020B0604020202020204" pitchFamily="34" charset="0"/>
              <a:buChar char="•"/>
            </a:pPr>
            <a:r>
              <a:rPr lang="en-US" sz="2400" dirty="0">
                <a:solidFill>
                  <a:schemeClr val="bg1"/>
                </a:solidFill>
              </a:rPr>
              <a:t>Boring</a:t>
            </a:r>
          </a:p>
        </p:txBody>
      </p:sp>
      <p:sp>
        <p:nvSpPr>
          <p:cNvPr id="9" name="TextBox 8">
            <a:extLst>
              <a:ext uri="{FF2B5EF4-FFF2-40B4-BE49-F238E27FC236}">
                <a16:creationId xmlns:a16="http://schemas.microsoft.com/office/drawing/2014/main" id="{15FC9514-19E7-43AA-BA08-050CC4D1538B}"/>
              </a:ext>
            </a:extLst>
          </p:cNvPr>
          <p:cNvSpPr txBox="1"/>
          <p:nvPr/>
        </p:nvSpPr>
        <p:spPr>
          <a:xfrm>
            <a:off x="7304314" y="1512655"/>
            <a:ext cx="4336125" cy="1200329"/>
          </a:xfrm>
          <a:prstGeom prst="rect">
            <a:avLst/>
          </a:prstGeom>
          <a:noFill/>
        </p:spPr>
        <p:txBody>
          <a:bodyPr wrap="square" numCol="1" rtlCol="0">
            <a:spAutoFit/>
          </a:bodyPr>
          <a:lstStyle/>
          <a:p>
            <a:pPr marL="285750" indent="-285750">
              <a:buFont typeface="Arial" panose="020B0604020202020204" pitchFamily="34" charset="0"/>
              <a:buChar char="•"/>
            </a:pPr>
            <a:r>
              <a:rPr lang="en-US" sz="2400" dirty="0">
                <a:solidFill>
                  <a:schemeClr val="bg1"/>
                </a:solidFill>
              </a:rPr>
              <a:t>No XSLT</a:t>
            </a:r>
          </a:p>
          <a:p>
            <a:pPr marL="285750" indent="-285750">
              <a:buFont typeface="Arial" panose="020B0604020202020204" pitchFamily="34" charset="0"/>
              <a:buChar char="•"/>
            </a:pPr>
            <a:r>
              <a:rPr lang="en-US" sz="2400" dirty="0">
                <a:solidFill>
                  <a:schemeClr val="bg1"/>
                </a:solidFill>
              </a:rPr>
              <a:t>No Calculated Column Trickery</a:t>
            </a:r>
          </a:p>
        </p:txBody>
      </p:sp>
    </p:spTree>
    <p:extLst>
      <p:ext uri="{BB962C8B-B14F-4D97-AF65-F5344CB8AC3E}">
        <p14:creationId xmlns:p14="http://schemas.microsoft.com/office/powerpoint/2010/main" val="62339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2050" name="Picture 2" descr="SharePoint list with four unformatted columns">
            <a:extLst>
              <a:ext uri="{FF2B5EF4-FFF2-40B4-BE49-F238E27FC236}">
                <a16:creationId xmlns:a16="http://schemas.microsoft.com/office/drawing/2014/main" id="{BE5A24E3-7B36-474A-A251-55276F813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426" y="465993"/>
            <a:ext cx="9305005" cy="23774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0C8DD7D7-5200-4BEC-A2F3-00DBF5572D0D}"/>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82715" y="271894"/>
            <a:ext cx="236722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See the source image">
            <a:extLst>
              <a:ext uri="{FF2B5EF4-FFF2-40B4-BE49-F238E27FC236}">
                <a16:creationId xmlns:a16="http://schemas.microsoft.com/office/drawing/2014/main" id="{E6D7576D-E34A-47E5-A9AF-613126B7CB0D}"/>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flipH="1">
            <a:off x="365429" y="3461906"/>
            <a:ext cx="2001795"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1B43BC-C20B-4966-82C6-7F999DCEAF59}"/>
              </a:ext>
            </a:extLst>
          </p:cNvPr>
          <p:cNvSpPr txBox="1"/>
          <p:nvPr/>
        </p:nvSpPr>
        <p:spPr>
          <a:xfrm>
            <a:off x="2944803" y="4456353"/>
            <a:ext cx="8672249" cy="1015663"/>
          </a:xfrm>
          <a:prstGeom prst="rect">
            <a:avLst/>
          </a:prstGeom>
          <a:noFill/>
        </p:spPr>
        <p:txBody>
          <a:bodyPr wrap="square" rtlCol="0">
            <a:spAutoFit/>
          </a:bodyPr>
          <a:lstStyle/>
          <a:p>
            <a:pPr algn="ctr"/>
            <a:r>
              <a:rPr lang="en-US" sz="6000" dirty="0">
                <a:solidFill>
                  <a:schemeClr val="bg1"/>
                </a:solidFill>
                <a:latin typeface="+mj-lt"/>
              </a:rPr>
              <a:t>The Modern </a:t>
            </a:r>
            <a:r>
              <a:rPr lang="en-US" sz="6000" dirty="0" err="1">
                <a:solidFill>
                  <a:schemeClr val="bg1"/>
                </a:solidFill>
                <a:latin typeface="+mj-lt"/>
              </a:rPr>
              <a:t>Listview</a:t>
            </a:r>
            <a:endParaRPr lang="en-US" sz="6000" dirty="0">
              <a:solidFill>
                <a:schemeClr val="bg1"/>
              </a:solidFill>
              <a:latin typeface="+mj-lt"/>
            </a:endParaRPr>
          </a:p>
        </p:txBody>
      </p:sp>
      <p:pic>
        <p:nvPicPr>
          <p:cNvPr id="3" name="Graphic 2" descr="Close">
            <a:extLst>
              <a:ext uri="{FF2B5EF4-FFF2-40B4-BE49-F238E27FC236}">
                <a16:creationId xmlns:a16="http://schemas.microsoft.com/office/drawing/2014/main" id="{9F4A0948-DCAD-4DE4-A035-060669A1F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358964">
            <a:off x="4962418" y="4570394"/>
            <a:ext cx="3287730" cy="914400"/>
          </a:xfrm>
          <a:prstGeom prst="rect">
            <a:avLst/>
          </a:prstGeom>
        </p:spPr>
      </p:pic>
      <p:sp>
        <p:nvSpPr>
          <p:cNvPr id="8" name="TextBox 7">
            <a:extLst>
              <a:ext uri="{FF2B5EF4-FFF2-40B4-BE49-F238E27FC236}">
                <a16:creationId xmlns:a16="http://schemas.microsoft.com/office/drawing/2014/main" id="{7C088A0F-DF4A-4C75-9670-4718847304FA}"/>
              </a:ext>
            </a:extLst>
          </p:cNvPr>
          <p:cNvSpPr txBox="1"/>
          <p:nvPr/>
        </p:nvSpPr>
        <p:spPr>
          <a:xfrm rot="21323112">
            <a:off x="4788358" y="3292491"/>
            <a:ext cx="3437161" cy="1446550"/>
          </a:xfrm>
          <a:prstGeom prst="rect">
            <a:avLst/>
          </a:prstGeom>
          <a:noFill/>
        </p:spPr>
        <p:txBody>
          <a:bodyPr wrap="square" rtlCol="0">
            <a:spAutoFit/>
          </a:bodyPr>
          <a:lstStyle/>
          <a:p>
            <a:pPr algn="ctr"/>
            <a:r>
              <a:rPr lang="en-US" sz="8800" b="1" dirty="0">
                <a:solidFill>
                  <a:schemeClr val="accent4"/>
                </a:solidFill>
                <a:latin typeface="Edwardian Script ITC" panose="030303020407070D0804" pitchFamily="66" charset="0"/>
              </a:rPr>
              <a:t>Dapper</a:t>
            </a:r>
          </a:p>
        </p:txBody>
      </p:sp>
    </p:spTree>
    <p:extLst>
      <p:ext uri="{BB962C8B-B14F-4D97-AF65-F5344CB8AC3E}">
        <p14:creationId xmlns:p14="http://schemas.microsoft.com/office/powerpoint/2010/main" val="241625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2062" name="Picture 14" descr="See the source image">
            <a:extLst>
              <a:ext uri="{FF2B5EF4-FFF2-40B4-BE49-F238E27FC236}">
                <a16:creationId xmlns:a16="http://schemas.microsoft.com/office/drawing/2014/main" id="{4494DF5C-3633-47E4-A960-95112615F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53" y="2886376"/>
            <a:ext cx="15316200" cy="38942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harePoint list with four unformatted columns">
            <a:extLst>
              <a:ext uri="{FF2B5EF4-FFF2-40B4-BE49-F238E27FC236}">
                <a16:creationId xmlns:a16="http://schemas.microsoft.com/office/drawing/2014/main" id="{BE5A24E3-7B36-474A-A251-55276F813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426" y="465993"/>
            <a:ext cx="9305005" cy="2377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arePoint list with three columns formatted">
            <a:extLst>
              <a:ext uri="{FF2B5EF4-FFF2-40B4-BE49-F238E27FC236}">
                <a16:creationId xmlns:a16="http://schemas.microsoft.com/office/drawing/2014/main" id="{CB6A86A8-9B8A-4625-ADA2-566DB0ED9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426" y="3564987"/>
            <a:ext cx="9305005" cy="23774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0C8DD7D7-5200-4BEC-A2F3-00DBF5572D0D}"/>
              </a:ext>
            </a:extLst>
          </p:cNvPr>
          <p:cNvPicPr>
            <a:picLocks noChangeAspect="1" noChangeArrowheads="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182715" y="271894"/>
            <a:ext cx="236722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ee the source image">
            <a:extLst>
              <a:ext uri="{FF2B5EF4-FFF2-40B4-BE49-F238E27FC236}">
                <a16:creationId xmlns:a16="http://schemas.microsoft.com/office/drawing/2014/main" id="{D79C45EC-F3D0-43AA-B09D-BDD904B3AC55}"/>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flipH="1">
            <a:off x="365429" y="3461906"/>
            <a:ext cx="200179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1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062"/>
                                        </p:tgtEl>
                                        <p:attrNameLst>
                                          <p:attrName>style.visibility</p:attrName>
                                        </p:attrNameLst>
                                      </p:cBhvr>
                                      <p:to>
                                        <p:strVal val="visible"/>
                                      </p:to>
                                    </p:set>
                                    <p:animEffect transition="in" filter="fade">
                                      <p:cBhvr>
                                        <p:cTn id="13" dur="500"/>
                                        <p:tgtEl>
                                          <p:spTgt spid="2062"/>
                                        </p:tgtEl>
                                      </p:cBhvr>
                                    </p:animEffect>
                                  </p:childTnLst>
                                </p:cTn>
                              </p:par>
                              <p:par>
                                <p:cTn id="14" presetID="6" presetClass="emph" presetSubtype="0" repeatCount="indefinite" accel="16667" decel="23333" autoRev="1" fill="hold" nodeType="withEffect">
                                  <p:stCondLst>
                                    <p:cond delay="0"/>
                                  </p:stCondLst>
                                  <p:childTnLst>
                                    <p:animScale>
                                      <p:cBhvr>
                                        <p:cTn id="15" dur="2500" fill="hold"/>
                                        <p:tgtEl>
                                          <p:spTgt spid="206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6B363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984541-4CE6-4642-B106-1B7C51F94603}"/>
              </a:ext>
            </a:extLst>
          </p:cNvPr>
          <p:cNvPicPr>
            <a:picLocks noChangeAspect="1"/>
          </p:cNvPicPr>
          <p:nvPr/>
        </p:nvPicPr>
        <p:blipFill>
          <a:blip r:embed="rId2"/>
          <a:stretch>
            <a:fillRect/>
          </a:stretch>
        </p:blipFill>
        <p:spPr>
          <a:xfrm>
            <a:off x="350098" y="86104"/>
            <a:ext cx="1754700" cy="3339169"/>
          </a:xfrm>
          <a:prstGeom prst="rect">
            <a:avLst/>
          </a:prstGeom>
        </p:spPr>
      </p:pic>
      <p:pic>
        <p:nvPicPr>
          <p:cNvPr id="1026" name="Picture 2" descr="See the source image">
            <a:extLst>
              <a:ext uri="{FF2B5EF4-FFF2-40B4-BE49-F238E27FC236}">
                <a16:creationId xmlns:a16="http://schemas.microsoft.com/office/drawing/2014/main" id="{857EBF02-DDE6-410E-83DB-303F23B19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94" y="3906131"/>
            <a:ext cx="2401389" cy="2401389"/>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77FB1C09-8003-4874-88A7-1841AD26AA25}"/>
              </a:ext>
            </a:extLst>
          </p:cNvPr>
          <p:cNvSpPr/>
          <p:nvPr/>
        </p:nvSpPr>
        <p:spPr>
          <a:xfrm rot="533121">
            <a:off x="1941835" y="1329231"/>
            <a:ext cx="3545924" cy="2828574"/>
          </a:xfrm>
          <a:prstGeom prst="cloudCallout">
            <a:avLst>
              <a:gd name="adj1" fmla="val -14492"/>
              <a:gd name="adj2" fmla="val 66647"/>
            </a:avLst>
          </a:prstGeom>
          <a:solidFill>
            <a:schemeClr val="bg1">
              <a:lumMod val="95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08C433-0A73-4AC7-98BE-28E0C75CD234}"/>
              </a:ext>
            </a:extLst>
          </p:cNvPr>
          <p:cNvPicPr>
            <a:picLocks noChangeAspect="1"/>
          </p:cNvPicPr>
          <p:nvPr/>
        </p:nvPicPr>
        <p:blipFill rotWithShape="1">
          <a:blip r:embed="rId4"/>
          <a:srcRect b="1440"/>
          <a:stretch/>
        </p:blipFill>
        <p:spPr>
          <a:xfrm>
            <a:off x="6679956" y="-78362"/>
            <a:ext cx="4151270" cy="3193346"/>
          </a:xfrm>
          <a:prstGeom prst="rect">
            <a:avLst/>
          </a:prstGeom>
        </p:spPr>
      </p:pic>
      <p:pic>
        <p:nvPicPr>
          <p:cNvPr id="1028" name="Picture 4" descr="C:\Users\ckent\AppData\Local\Temp\SNAGHTML21aef6b2.PNG">
            <a:extLst>
              <a:ext uri="{FF2B5EF4-FFF2-40B4-BE49-F238E27FC236}">
                <a16:creationId xmlns:a16="http://schemas.microsoft.com/office/drawing/2014/main" id="{EDE33992-C9F9-4BE2-954C-584F0FA9B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127" y="4328602"/>
            <a:ext cx="4678900" cy="15858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0734FF7-10DA-409C-B22F-C077505D0DAA}"/>
              </a:ext>
            </a:extLst>
          </p:cNvPr>
          <p:cNvPicPr>
            <a:picLocks noChangeAspect="1"/>
          </p:cNvPicPr>
          <p:nvPr/>
        </p:nvPicPr>
        <p:blipFill>
          <a:blip r:embed="rId6"/>
          <a:stretch>
            <a:fillRect/>
          </a:stretch>
        </p:blipFill>
        <p:spPr>
          <a:xfrm rot="355963">
            <a:off x="3227355" y="1714750"/>
            <a:ext cx="975445" cy="1935648"/>
          </a:xfrm>
          <a:prstGeom prst="rect">
            <a:avLst/>
          </a:prstGeom>
        </p:spPr>
      </p:pic>
      <p:pic>
        <p:nvPicPr>
          <p:cNvPr id="13" name="Graphic 12" descr="Dance">
            <a:extLst>
              <a:ext uri="{FF2B5EF4-FFF2-40B4-BE49-F238E27FC236}">
                <a16:creationId xmlns:a16="http://schemas.microsoft.com/office/drawing/2014/main" id="{59B2D9F5-6976-4BF6-9BF9-FE62FA000B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8508" y="2294102"/>
            <a:ext cx="914400" cy="914400"/>
          </a:xfrm>
          <a:prstGeom prst="rect">
            <a:avLst/>
          </a:prstGeom>
        </p:spPr>
      </p:pic>
      <p:grpSp>
        <p:nvGrpSpPr>
          <p:cNvPr id="18" name="Group 17">
            <a:extLst>
              <a:ext uri="{FF2B5EF4-FFF2-40B4-BE49-F238E27FC236}">
                <a16:creationId xmlns:a16="http://schemas.microsoft.com/office/drawing/2014/main" id="{C59F9696-D11C-45D5-99D1-EAA34F3EB74E}"/>
              </a:ext>
            </a:extLst>
          </p:cNvPr>
          <p:cNvGrpSpPr/>
          <p:nvPr/>
        </p:nvGrpSpPr>
        <p:grpSpPr>
          <a:xfrm>
            <a:off x="1686822" y="5530313"/>
            <a:ext cx="914400" cy="914400"/>
            <a:chOff x="1686822" y="5878665"/>
            <a:chExt cx="914400" cy="914400"/>
          </a:xfrm>
        </p:grpSpPr>
        <p:sp>
          <p:nvSpPr>
            <p:cNvPr id="16" name="Oval 15">
              <a:extLst>
                <a:ext uri="{FF2B5EF4-FFF2-40B4-BE49-F238E27FC236}">
                  <a16:creationId xmlns:a16="http://schemas.microsoft.com/office/drawing/2014/main" id="{55CD83BA-5C99-47A2-854E-ADDAD653492C}"/>
                </a:ext>
              </a:extLst>
            </p:cNvPr>
            <p:cNvSpPr/>
            <p:nvPr/>
          </p:nvSpPr>
          <p:spPr>
            <a:xfrm>
              <a:off x="1941632" y="5987292"/>
              <a:ext cx="383010" cy="419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Ribbon">
              <a:extLst>
                <a:ext uri="{FF2B5EF4-FFF2-40B4-BE49-F238E27FC236}">
                  <a16:creationId xmlns:a16="http://schemas.microsoft.com/office/drawing/2014/main" id="{CD7370F7-C3CD-4EAC-BAB7-FB242B388F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951926">
              <a:off x="1686822" y="5878665"/>
              <a:ext cx="914400" cy="914400"/>
            </a:xfrm>
            <a:prstGeom prst="rect">
              <a:avLst/>
            </a:prstGeom>
          </p:spPr>
        </p:pic>
      </p:grpSp>
      <p:pic>
        <p:nvPicPr>
          <p:cNvPr id="24" name="Graphic 23" descr="Dance">
            <a:extLst>
              <a:ext uri="{FF2B5EF4-FFF2-40B4-BE49-F238E27FC236}">
                <a16:creationId xmlns:a16="http://schemas.microsoft.com/office/drawing/2014/main" id="{B2240FCA-BBE7-4924-92D7-7ECEFF75D6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208957" y="2086613"/>
            <a:ext cx="914400" cy="914400"/>
          </a:xfrm>
          <a:prstGeom prst="rect">
            <a:avLst/>
          </a:prstGeom>
        </p:spPr>
      </p:pic>
      <p:grpSp>
        <p:nvGrpSpPr>
          <p:cNvPr id="29" name="Group 28">
            <a:extLst>
              <a:ext uri="{FF2B5EF4-FFF2-40B4-BE49-F238E27FC236}">
                <a16:creationId xmlns:a16="http://schemas.microsoft.com/office/drawing/2014/main" id="{866F8585-66FF-4CA5-9804-8AB6A293E96D}"/>
              </a:ext>
            </a:extLst>
          </p:cNvPr>
          <p:cNvGrpSpPr/>
          <p:nvPr/>
        </p:nvGrpSpPr>
        <p:grpSpPr>
          <a:xfrm>
            <a:off x="9209314" y="3572195"/>
            <a:ext cx="2725329" cy="2654121"/>
            <a:chOff x="9209314" y="3920547"/>
            <a:chExt cx="2725329" cy="2654121"/>
          </a:xfrm>
        </p:grpSpPr>
        <p:pic>
          <p:nvPicPr>
            <p:cNvPr id="19" name="Picture 18">
              <a:extLst>
                <a:ext uri="{FF2B5EF4-FFF2-40B4-BE49-F238E27FC236}">
                  <a16:creationId xmlns:a16="http://schemas.microsoft.com/office/drawing/2014/main" id="{EE776ABB-F5AA-4F5B-A69F-6A03BFFCE5BD}"/>
                </a:ext>
              </a:extLst>
            </p:cNvPr>
            <p:cNvPicPr>
              <a:picLocks noChangeAspect="1"/>
            </p:cNvPicPr>
            <p:nvPr/>
          </p:nvPicPr>
          <p:blipFill>
            <a:blip r:embed="rId11"/>
            <a:stretch>
              <a:fillRect/>
            </a:stretch>
          </p:blipFill>
          <p:spPr>
            <a:xfrm>
              <a:off x="9209314" y="3920547"/>
              <a:ext cx="2725329" cy="2654121"/>
            </a:xfrm>
            <a:prstGeom prst="rect">
              <a:avLst/>
            </a:prstGeom>
          </p:spPr>
        </p:pic>
        <p:pic>
          <p:nvPicPr>
            <p:cNvPr id="1030" name="Picture 6" descr="See the source image">
              <a:extLst>
                <a:ext uri="{FF2B5EF4-FFF2-40B4-BE49-F238E27FC236}">
                  <a16:creationId xmlns:a16="http://schemas.microsoft.com/office/drawing/2014/main" id="{E6D86A72-7C18-4E43-A228-8216FAC463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33135" y="4706546"/>
              <a:ext cx="1077686" cy="1073476"/>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Graphic 20" descr="Water">
            <a:extLst>
              <a:ext uri="{FF2B5EF4-FFF2-40B4-BE49-F238E27FC236}">
                <a16:creationId xmlns:a16="http://schemas.microsoft.com/office/drawing/2014/main" id="{96EA62B1-F6D6-4D12-997F-D6F3C4C38E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12104">
            <a:off x="854079" y="5021014"/>
            <a:ext cx="410656" cy="410656"/>
          </a:xfrm>
          <a:prstGeom prst="rect">
            <a:avLst/>
          </a:prstGeom>
        </p:spPr>
      </p:pic>
      <p:pic>
        <p:nvPicPr>
          <p:cNvPr id="23" name="Graphic 22" descr="Line Arrow: Rotate left">
            <a:extLst>
              <a:ext uri="{FF2B5EF4-FFF2-40B4-BE49-F238E27FC236}">
                <a16:creationId xmlns:a16="http://schemas.microsoft.com/office/drawing/2014/main" id="{8A6B202D-BDD4-460B-8EE0-8840126D75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065753">
            <a:off x="10752729" y="2331334"/>
            <a:ext cx="1139338" cy="1139338"/>
          </a:xfrm>
          <a:prstGeom prst="rect">
            <a:avLst/>
          </a:prstGeom>
        </p:spPr>
      </p:pic>
      <p:pic>
        <p:nvPicPr>
          <p:cNvPr id="26" name="Graphic 25" descr="Line Arrow: Rotate right">
            <a:extLst>
              <a:ext uri="{FF2B5EF4-FFF2-40B4-BE49-F238E27FC236}">
                <a16:creationId xmlns:a16="http://schemas.microsoft.com/office/drawing/2014/main" id="{50355803-DE7D-47B5-AD1F-0B5C1B5584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2352828" flipV="1">
            <a:off x="8173644" y="3155524"/>
            <a:ext cx="1184872" cy="1184872"/>
          </a:xfrm>
          <a:prstGeom prst="rect">
            <a:avLst/>
          </a:prstGeom>
        </p:spPr>
      </p:pic>
      <p:pic>
        <p:nvPicPr>
          <p:cNvPr id="28" name="Graphic 27" descr="Line Arrow: Counterclockwise curve">
            <a:extLst>
              <a:ext uri="{FF2B5EF4-FFF2-40B4-BE49-F238E27FC236}">
                <a16:creationId xmlns:a16="http://schemas.microsoft.com/office/drawing/2014/main" id="{385ECADB-D613-4A73-A3B7-9F8261E5A5E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889314" flipV="1">
            <a:off x="4873299" y="266536"/>
            <a:ext cx="1394556" cy="1394556"/>
          </a:xfrm>
          <a:prstGeom prst="rect">
            <a:avLst/>
          </a:prstGeom>
        </p:spPr>
      </p:pic>
      <p:pic>
        <p:nvPicPr>
          <p:cNvPr id="34" name="Graphic 33" descr="Line Arrow: Counterclockwise curve">
            <a:extLst>
              <a:ext uri="{FF2B5EF4-FFF2-40B4-BE49-F238E27FC236}">
                <a16:creationId xmlns:a16="http://schemas.microsoft.com/office/drawing/2014/main" id="{C0B360EA-6AF0-4CB9-A453-8915CE23EE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3268601" flipH="1" flipV="1">
            <a:off x="5398722" y="2907897"/>
            <a:ext cx="1394556" cy="1394556"/>
          </a:xfrm>
          <a:prstGeom prst="rect">
            <a:avLst/>
          </a:prstGeom>
        </p:spPr>
      </p:pic>
      <p:pic>
        <p:nvPicPr>
          <p:cNvPr id="35" name="Graphic 34" descr="Line Arrow: Counterclockwise curve">
            <a:extLst>
              <a:ext uri="{FF2B5EF4-FFF2-40B4-BE49-F238E27FC236}">
                <a16:creationId xmlns:a16="http://schemas.microsoft.com/office/drawing/2014/main" id="{9D1AD675-20F4-487C-8DBE-087A04CF12B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7638034" flipH="1" flipV="1">
            <a:off x="7689077" y="5290234"/>
            <a:ext cx="1394556" cy="1394556"/>
          </a:xfrm>
          <a:prstGeom prst="rect">
            <a:avLst/>
          </a:prstGeom>
        </p:spPr>
      </p:pic>
      <p:sp>
        <p:nvSpPr>
          <p:cNvPr id="2" name="TextBox 1">
            <a:extLst>
              <a:ext uri="{FF2B5EF4-FFF2-40B4-BE49-F238E27FC236}">
                <a16:creationId xmlns:a16="http://schemas.microsoft.com/office/drawing/2014/main" id="{D35C5999-F0A2-4D90-A208-6687E43608F7}"/>
              </a:ext>
            </a:extLst>
          </p:cNvPr>
          <p:cNvSpPr txBox="1"/>
          <p:nvPr/>
        </p:nvSpPr>
        <p:spPr>
          <a:xfrm>
            <a:off x="2803905" y="5923797"/>
            <a:ext cx="1840804" cy="523220"/>
          </a:xfrm>
          <a:prstGeom prst="rect">
            <a:avLst/>
          </a:prstGeom>
          <a:noFill/>
        </p:spPr>
        <p:txBody>
          <a:bodyPr wrap="square" rtlCol="0">
            <a:spAutoFit/>
          </a:bodyPr>
          <a:lstStyle/>
          <a:p>
            <a:r>
              <a:rPr lang="en-US" sz="2800" b="1" dirty="0">
                <a:solidFill>
                  <a:schemeClr val="bg1"/>
                </a:solidFill>
                <a:latin typeface="Segoe Print" panose="02000600000000000000" pitchFamily="2" charset="0"/>
              </a:rPr>
              <a:t>Todd</a:t>
            </a:r>
          </a:p>
        </p:txBody>
      </p:sp>
      <p:pic>
        <p:nvPicPr>
          <p:cNvPr id="25" name="Graphic 24" descr="Line Arrow: Counterclockwise curve">
            <a:extLst>
              <a:ext uri="{FF2B5EF4-FFF2-40B4-BE49-F238E27FC236}">
                <a16:creationId xmlns:a16="http://schemas.microsoft.com/office/drawing/2014/main" id="{CD1EB842-25A0-4DFE-9AD4-0B3FD29EA03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9642342" flipH="1" flipV="1">
            <a:off x="2515181" y="5203883"/>
            <a:ext cx="712437" cy="712437"/>
          </a:xfrm>
          <a:prstGeom prst="rect">
            <a:avLst/>
          </a:prstGeom>
        </p:spPr>
      </p:pic>
      <p:sp>
        <p:nvSpPr>
          <p:cNvPr id="27" name="TextBox 26">
            <a:extLst>
              <a:ext uri="{FF2B5EF4-FFF2-40B4-BE49-F238E27FC236}">
                <a16:creationId xmlns:a16="http://schemas.microsoft.com/office/drawing/2014/main" id="{3DC62C33-5C3F-439D-B754-D57FA8047DAF}"/>
              </a:ext>
            </a:extLst>
          </p:cNvPr>
          <p:cNvSpPr txBox="1"/>
          <p:nvPr/>
        </p:nvSpPr>
        <p:spPr>
          <a:xfrm>
            <a:off x="3858447" y="5890767"/>
            <a:ext cx="1840804" cy="523220"/>
          </a:xfrm>
          <a:prstGeom prst="rect">
            <a:avLst/>
          </a:prstGeom>
          <a:noFill/>
        </p:spPr>
        <p:txBody>
          <a:bodyPr wrap="square" rtlCol="0">
            <a:spAutoFit/>
          </a:bodyPr>
          <a:lstStyle/>
          <a:p>
            <a:r>
              <a:rPr lang="en-US" sz="2800" b="1" dirty="0">
                <a:solidFill>
                  <a:schemeClr val="bg1"/>
                </a:solidFill>
                <a:latin typeface="Segoe Print" panose="02000600000000000000" pitchFamily="2" charset="0"/>
              </a:rPr>
              <a:t>the Hero</a:t>
            </a:r>
          </a:p>
        </p:txBody>
      </p:sp>
      <p:sp>
        <p:nvSpPr>
          <p:cNvPr id="30" name="TextBox 29">
            <a:extLst>
              <a:ext uri="{FF2B5EF4-FFF2-40B4-BE49-F238E27FC236}">
                <a16:creationId xmlns:a16="http://schemas.microsoft.com/office/drawing/2014/main" id="{468199F4-7B83-441A-9B98-5257AD3AFE90}"/>
              </a:ext>
            </a:extLst>
          </p:cNvPr>
          <p:cNvSpPr txBox="1"/>
          <p:nvPr/>
        </p:nvSpPr>
        <p:spPr>
          <a:xfrm>
            <a:off x="2032851" y="5934777"/>
            <a:ext cx="1840804" cy="523220"/>
          </a:xfrm>
          <a:prstGeom prst="rect">
            <a:avLst/>
          </a:prstGeom>
          <a:noFill/>
        </p:spPr>
        <p:txBody>
          <a:bodyPr wrap="square" rtlCol="0">
            <a:spAutoFit/>
          </a:bodyPr>
          <a:lstStyle/>
          <a:p>
            <a:r>
              <a:rPr lang="en-US" sz="2800" b="1" dirty="0">
                <a:solidFill>
                  <a:schemeClr val="bg1"/>
                </a:solidFill>
                <a:latin typeface="Segoe Print" panose="02000600000000000000" pitchFamily="2" charset="0"/>
              </a:rPr>
              <a:t>Sad</a:t>
            </a:r>
          </a:p>
        </p:txBody>
      </p:sp>
    </p:spTree>
    <p:extLst>
      <p:ext uri="{BB962C8B-B14F-4D97-AF65-F5344CB8AC3E}">
        <p14:creationId xmlns:p14="http://schemas.microsoft.com/office/powerpoint/2010/main" val="303813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250" fill="hold"/>
                                        <p:tgtEl>
                                          <p:spTgt spid="4"/>
                                        </p:tgtEl>
                                        <p:attrNameLst>
                                          <p:attrName>ppt_x</p:attrName>
                                        </p:attrNameLst>
                                      </p:cBhvr>
                                      <p:tavLst>
                                        <p:tav tm="0">
                                          <p:val>
                                            <p:strVal val="0-#ppt_w/2"/>
                                          </p:val>
                                        </p:tav>
                                        <p:tav tm="100000">
                                          <p:val>
                                            <p:strVal val="#ppt_x"/>
                                          </p:val>
                                        </p:tav>
                                      </p:tavLst>
                                    </p:anim>
                                    <p:anim calcmode="lin" valueType="num">
                                      <p:cBhvr additive="base">
                                        <p:cTn id="21"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childTnLst>
                          </p:cTn>
                        </p:par>
                        <p:par>
                          <p:cTn id="45" fill="hold">
                            <p:stCondLst>
                              <p:cond delay="500"/>
                            </p:stCondLst>
                            <p:childTnLst>
                              <p:par>
                                <p:cTn id="46" presetID="26"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80">
                                          <p:stCondLst>
                                            <p:cond delay="0"/>
                                          </p:stCondLst>
                                        </p:cTn>
                                        <p:tgtEl>
                                          <p:spTgt spid="18"/>
                                        </p:tgtEl>
                                      </p:cBhvr>
                                    </p:animEffect>
                                    <p:anim calcmode="lin" valueType="num">
                                      <p:cBhvr>
                                        <p:cTn id="49"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54" dur="26">
                                          <p:stCondLst>
                                            <p:cond delay="650"/>
                                          </p:stCondLst>
                                        </p:cTn>
                                        <p:tgtEl>
                                          <p:spTgt spid="18"/>
                                        </p:tgtEl>
                                      </p:cBhvr>
                                      <p:to x="100000" y="60000"/>
                                    </p:animScale>
                                    <p:animScale>
                                      <p:cBhvr>
                                        <p:cTn id="55" dur="166" decel="50000">
                                          <p:stCondLst>
                                            <p:cond delay="676"/>
                                          </p:stCondLst>
                                        </p:cTn>
                                        <p:tgtEl>
                                          <p:spTgt spid="18"/>
                                        </p:tgtEl>
                                      </p:cBhvr>
                                      <p:to x="100000" y="100000"/>
                                    </p:animScale>
                                    <p:animScale>
                                      <p:cBhvr>
                                        <p:cTn id="56" dur="26">
                                          <p:stCondLst>
                                            <p:cond delay="1312"/>
                                          </p:stCondLst>
                                        </p:cTn>
                                        <p:tgtEl>
                                          <p:spTgt spid="18"/>
                                        </p:tgtEl>
                                      </p:cBhvr>
                                      <p:to x="100000" y="80000"/>
                                    </p:animScale>
                                    <p:animScale>
                                      <p:cBhvr>
                                        <p:cTn id="57" dur="166" decel="50000">
                                          <p:stCondLst>
                                            <p:cond delay="1338"/>
                                          </p:stCondLst>
                                        </p:cTn>
                                        <p:tgtEl>
                                          <p:spTgt spid="18"/>
                                        </p:tgtEl>
                                      </p:cBhvr>
                                      <p:to x="100000" y="100000"/>
                                    </p:animScale>
                                    <p:animScale>
                                      <p:cBhvr>
                                        <p:cTn id="58" dur="26">
                                          <p:stCondLst>
                                            <p:cond delay="1642"/>
                                          </p:stCondLst>
                                        </p:cTn>
                                        <p:tgtEl>
                                          <p:spTgt spid="18"/>
                                        </p:tgtEl>
                                      </p:cBhvr>
                                      <p:to x="100000" y="90000"/>
                                    </p:animScale>
                                    <p:animScale>
                                      <p:cBhvr>
                                        <p:cTn id="59" dur="166" decel="50000">
                                          <p:stCondLst>
                                            <p:cond delay="1668"/>
                                          </p:stCondLst>
                                        </p:cTn>
                                        <p:tgtEl>
                                          <p:spTgt spid="18"/>
                                        </p:tgtEl>
                                      </p:cBhvr>
                                      <p:to x="100000" y="100000"/>
                                    </p:animScale>
                                    <p:animScale>
                                      <p:cBhvr>
                                        <p:cTn id="60" dur="26">
                                          <p:stCondLst>
                                            <p:cond delay="1808"/>
                                          </p:stCondLst>
                                        </p:cTn>
                                        <p:tgtEl>
                                          <p:spTgt spid="18"/>
                                        </p:tgtEl>
                                      </p:cBhvr>
                                      <p:to x="100000" y="95000"/>
                                    </p:animScale>
                                    <p:animScale>
                                      <p:cBhvr>
                                        <p:cTn id="61" dur="166" decel="50000">
                                          <p:stCondLst>
                                            <p:cond delay="1834"/>
                                          </p:stCondLst>
                                        </p:cTn>
                                        <p:tgtEl>
                                          <p:spTgt spid="18"/>
                                        </p:tgtEl>
                                      </p:cBhvr>
                                      <p:to x="100000" y="100000"/>
                                    </p:animScale>
                                  </p:childTnLst>
                                </p:cTn>
                              </p:par>
                            </p:childTnLst>
                          </p:cTn>
                        </p:par>
                        <p:par>
                          <p:cTn id="62" fill="hold">
                            <p:stCondLst>
                              <p:cond delay="2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down)">
                                      <p:cBhvr>
                                        <p:cTn id="72" dur="500"/>
                                        <p:tgtEl>
                                          <p:spTgt spid="28"/>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up)">
                                      <p:cBhvr>
                                        <p:cTn id="81" dur="500"/>
                                        <p:tgtEl>
                                          <p:spTgt spid="3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1028"/>
                                        </p:tgtEl>
                                        <p:attrNameLst>
                                          <p:attrName>style.visibility</p:attrName>
                                        </p:attrNameLst>
                                      </p:cBhvr>
                                      <p:to>
                                        <p:strVal val="visible"/>
                                      </p:to>
                                    </p:set>
                                    <p:animEffect transition="in" filter="wipe(up)">
                                      <p:cBhvr>
                                        <p:cTn id="85" dur="500"/>
                                        <p:tgtEl>
                                          <p:spTgt spid="102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left)">
                                      <p:cBhvr>
                                        <p:cTn id="90" dur="500"/>
                                        <p:tgtEl>
                                          <p:spTgt spid="35"/>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left)">
                                      <p:cBhvr>
                                        <p:cTn id="94" dur="500"/>
                                        <p:tgtEl>
                                          <p:spTgt spid="2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wipe(right)">
                                      <p:cBhvr>
                                        <p:cTn id="99" dur="500"/>
                                        <p:tgtEl>
                                          <p:spTgt spid="2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left)">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nodeType="clickEffect">
                                  <p:stCondLst>
                                    <p:cond delay="0"/>
                                  </p:stCondLst>
                                  <p:childTnLst>
                                    <p:anim calcmode="lin" valueType="num">
                                      <p:cBhvr additive="base">
                                        <p:cTn id="108" dur="500"/>
                                        <p:tgtEl>
                                          <p:spTgt spid="18"/>
                                        </p:tgtEl>
                                        <p:attrNameLst>
                                          <p:attrName>ppt_x</p:attrName>
                                        </p:attrNameLst>
                                      </p:cBhvr>
                                      <p:tavLst>
                                        <p:tav tm="0">
                                          <p:val>
                                            <p:strVal val="ppt_x"/>
                                          </p:val>
                                        </p:tav>
                                        <p:tav tm="100000">
                                          <p:val>
                                            <p:strVal val="ppt_x"/>
                                          </p:val>
                                        </p:tav>
                                      </p:tavLst>
                                    </p:anim>
                                    <p:anim calcmode="lin" valueType="num">
                                      <p:cBhvr additive="base">
                                        <p:cTn id="109" dur="500"/>
                                        <p:tgtEl>
                                          <p:spTgt spid="18"/>
                                        </p:tgtEl>
                                        <p:attrNameLst>
                                          <p:attrName>ppt_y</p:attrName>
                                        </p:attrNameLst>
                                      </p:cBhvr>
                                      <p:tavLst>
                                        <p:tav tm="0">
                                          <p:val>
                                            <p:strVal val="ppt_y"/>
                                          </p:val>
                                        </p:tav>
                                        <p:tav tm="100000">
                                          <p:val>
                                            <p:strVal val="1+ppt_h/2"/>
                                          </p:val>
                                        </p:tav>
                                      </p:tavLst>
                                    </p:anim>
                                    <p:set>
                                      <p:cBhvr>
                                        <p:cTn id="110" dur="1" fill="hold">
                                          <p:stCondLst>
                                            <p:cond delay="499"/>
                                          </p:stCondLst>
                                        </p:cTn>
                                        <p:tgtEl>
                                          <p:spTgt spid="18"/>
                                        </p:tgtEl>
                                        <p:attrNameLst>
                                          <p:attrName>style.visibility</p:attrName>
                                        </p:attrNameLst>
                                      </p:cBhvr>
                                      <p:to>
                                        <p:strVal val="hidden"/>
                                      </p:to>
                                    </p:set>
                                  </p:childTnLst>
                                </p:cTn>
                              </p:par>
                              <p:par>
                                <p:cTn id="111" presetID="53" presetClass="exit" presetSubtype="32" fill="hold" grpId="1" nodeType="withEffect">
                                  <p:stCondLst>
                                    <p:cond delay="0"/>
                                  </p:stCondLst>
                                  <p:childTnLst>
                                    <p:anim calcmode="lin" valueType="num">
                                      <p:cBhvr>
                                        <p:cTn id="112" dur="500"/>
                                        <p:tgtEl>
                                          <p:spTgt spid="27"/>
                                        </p:tgtEl>
                                        <p:attrNameLst>
                                          <p:attrName>ppt_w</p:attrName>
                                        </p:attrNameLst>
                                      </p:cBhvr>
                                      <p:tavLst>
                                        <p:tav tm="0">
                                          <p:val>
                                            <p:strVal val="ppt_w"/>
                                          </p:val>
                                        </p:tav>
                                        <p:tav tm="100000">
                                          <p:val>
                                            <p:fltVal val="0"/>
                                          </p:val>
                                        </p:tav>
                                      </p:tavLst>
                                    </p:anim>
                                    <p:anim calcmode="lin" valueType="num">
                                      <p:cBhvr>
                                        <p:cTn id="113" dur="500"/>
                                        <p:tgtEl>
                                          <p:spTgt spid="27"/>
                                        </p:tgtEl>
                                        <p:attrNameLst>
                                          <p:attrName>ppt_h</p:attrName>
                                        </p:attrNameLst>
                                      </p:cBhvr>
                                      <p:tavLst>
                                        <p:tav tm="0">
                                          <p:val>
                                            <p:strVal val="ppt_h"/>
                                          </p:val>
                                        </p:tav>
                                        <p:tav tm="100000">
                                          <p:val>
                                            <p:fltVal val="0"/>
                                          </p:val>
                                        </p:tav>
                                      </p:tavLst>
                                    </p:anim>
                                    <p:animEffect transition="out" filter="fade">
                                      <p:cBhvr>
                                        <p:cTn id="114" dur="500"/>
                                        <p:tgtEl>
                                          <p:spTgt spid="27"/>
                                        </p:tgtEl>
                                      </p:cBhvr>
                                    </p:animEffect>
                                    <p:set>
                                      <p:cBhvr>
                                        <p:cTn id="115" dur="1" fill="hold">
                                          <p:stCondLst>
                                            <p:cond delay="499"/>
                                          </p:stCondLst>
                                        </p:cTn>
                                        <p:tgtEl>
                                          <p:spTgt spid="27"/>
                                        </p:tgtEl>
                                        <p:attrNameLst>
                                          <p:attrName>style.visibility</p:attrName>
                                        </p:attrNameLst>
                                      </p:cBhvr>
                                      <p:to>
                                        <p:strVal val="hidden"/>
                                      </p:to>
                                    </p:se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500"/>
                                        <p:tgtEl>
                                          <p:spTgt spid="30"/>
                                        </p:tgtEl>
                                      </p:cBhvr>
                                    </p:animEffect>
                                  </p:childTnLst>
                                </p:cTn>
                              </p:par>
                            </p:childTnLst>
                          </p:cTn>
                        </p:par>
                        <p:par>
                          <p:cTn id="120" fill="hold">
                            <p:stCondLst>
                              <p:cond delay="1000"/>
                            </p:stCondLst>
                            <p:childTnLst>
                              <p:par>
                                <p:cTn id="121" presetID="22" presetClass="entr" presetSubtype="1" fill="hold" nodeType="afterEffect">
                                  <p:stCondLst>
                                    <p:cond delay="0"/>
                                  </p:stCondLst>
                                  <p:childTnLst>
                                    <p:set>
                                      <p:cBhvr>
                                        <p:cTn id="122" dur="1" fill="hold">
                                          <p:stCondLst>
                                            <p:cond delay="0"/>
                                          </p:stCondLst>
                                        </p:cTn>
                                        <p:tgtEl>
                                          <p:spTgt spid="21"/>
                                        </p:tgtEl>
                                        <p:attrNameLst>
                                          <p:attrName>style.visibility</p:attrName>
                                        </p:attrNameLst>
                                      </p:cBhvr>
                                      <p:to>
                                        <p:strVal val="visible"/>
                                      </p:to>
                                    </p:set>
                                    <p:animEffect transition="in" filter="wipe(up)">
                                      <p:cBhvr>
                                        <p:cTn id="1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7" grpId="0"/>
      <p:bldP spid="27" grpId="1"/>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001D8F5-3FE3-49F4-B95A-CFE4BAF1808E}"/>
              </a:ext>
            </a:extLst>
          </p:cNvPr>
          <p:cNvSpPr txBox="1">
            <a:spLocks/>
          </p:cNvSpPr>
          <p:nvPr/>
        </p:nvSpPr>
        <p:spPr>
          <a:xfrm>
            <a:off x="302895" y="1440232"/>
            <a:ext cx="11586211" cy="2854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1">
                    <a:lumMod val="75000"/>
                  </a:schemeClr>
                </a:solidFill>
                <a:latin typeface="Segoe UI" panose="020B0502040204020203" pitchFamily="34" charset="0"/>
                <a:cs typeface="Segoe UI" panose="020B0502040204020203" pitchFamily="34" charset="0"/>
              </a:rPr>
              <a:t>List Formatter</a:t>
            </a:r>
            <a:br>
              <a:rPr lang="en-US" sz="4800" b="1" dirty="0">
                <a:solidFill>
                  <a:schemeClr val="accent1">
                    <a:lumMod val="75000"/>
                  </a:schemeClr>
                </a:solidFill>
                <a:latin typeface="Segoe UI" panose="020B0502040204020203" pitchFamily="34" charset="0"/>
                <a:cs typeface="Segoe UI" panose="020B0502040204020203" pitchFamily="34" charset="0"/>
              </a:rPr>
            </a:br>
            <a:r>
              <a:rPr lang="en-US" sz="2000" b="1" dirty="0">
                <a:solidFill>
                  <a:schemeClr val="accent1">
                    <a:lumMod val="75000"/>
                  </a:schemeClr>
                </a:solidFill>
                <a:latin typeface="Segoe UI" panose="020B0502040204020203" pitchFamily="34" charset="0"/>
                <a:cs typeface="Segoe UI" panose="020B0502040204020203" pitchFamily="34" charset="0"/>
              </a:rPr>
              <a:t> </a:t>
            </a:r>
            <a:br>
              <a:rPr lang="en-US" sz="4800" b="1" dirty="0">
                <a:solidFill>
                  <a:schemeClr val="accent1">
                    <a:lumMod val="75000"/>
                  </a:schemeClr>
                </a:solidFill>
                <a:latin typeface="Segoe UI" panose="020B0502040204020203" pitchFamily="34" charset="0"/>
                <a:cs typeface="Segoe UI" panose="020B0502040204020203" pitchFamily="34" charset="0"/>
              </a:rPr>
            </a:br>
            <a:r>
              <a:rPr lang="en-US" sz="4000" dirty="0">
                <a:solidFill>
                  <a:schemeClr val="accent1">
                    <a:lumMod val="75000"/>
                  </a:schemeClr>
                </a:solidFill>
                <a:latin typeface="Segoe UI" panose="020B0502040204020203" pitchFamily="34" charset="0"/>
                <a:cs typeface="Segoe UI" panose="020B0502040204020203" pitchFamily="34" charset="0"/>
              </a:rPr>
              <a:t>Easy editor for modern list view Formatting</a:t>
            </a:r>
            <a:endParaRPr lang="en-US" sz="4800" dirty="0">
              <a:solidFill>
                <a:schemeClr val="accent1">
                  <a:lumMod val="75000"/>
                </a:schemeClr>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CBB5CD10-02B7-473E-BEF9-6D2C343F23B3}"/>
              </a:ext>
            </a:extLst>
          </p:cNvPr>
          <p:cNvSpPr txBox="1"/>
          <p:nvPr/>
        </p:nvSpPr>
        <p:spPr>
          <a:xfrm>
            <a:off x="0" y="5923620"/>
            <a:ext cx="12192000" cy="461665"/>
          </a:xfrm>
          <a:prstGeom prst="rect">
            <a:avLst/>
          </a:prstGeom>
          <a:noFill/>
        </p:spPr>
        <p:txBody>
          <a:bodyPr wrap="square" rtlCol="0">
            <a:spAutoFit/>
          </a:bodyPr>
          <a:lstStyle/>
          <a:p>
            <a:pPr algn="ctr"/>
            <a:r>
              <a:rPr lang="en-US" sz="2400" i="1" dirty="0">
                <a:solidFill>
                  <a:schemeClr val="tx1">
                    <a:lumMod val="75000"/>
                    <a:lumOff val="25000"/>
                  </a:schemeClr>
                </a:solidFill>
              </a:rPr>
              <a:t>github.com/SharePoint/SP-Dev-Solutions/tree/master/Solutions/</a:t>
            </a:r>
            <a:r>
              <a:rPr lang="en-US" sz="2400" i="1" dirty="0" err="1">
                <a:solidFill>
                  <a:schemeClr val="tx1">
                    <a:lumMod val="75000"/>
                    <a:lumOff val="25000"/>
                  </a:schemeClr>
                </a:solidFill>
              </a:rPr>
              <a:t>ColumnFormatter</a:t>
            </a:r>
            <a:endParaRPr lang="en-US" sz="2400" i="1" dirty="0">
              <a:solidFill>
                <a:schemeClr val="tx1">
                  <a:lumMod val="75000"/>
                  <a:lumOff val="25000"/>
                </a:schemeClr>
              </a:solidFill>
            </a:endParaRPr>
          </a:p>
        </p:txBody>
      </p:sp>
      <p:sp>
        <p:nvSpPr>
          <p:cNvPr id="4" name="TextBox 3">
            <a:extLst>
              <a:ext uri="{FF2B5EF4-FFF2-40B4-BE49-F238E27FC236}">
                <a16:creationId xmlns:a16="http://schemas.microsoft.com/office/drawing/2014/main" id="{624E9A23-B4D3-4355-BFA0-2C483DF9FFB6}"/>
              </a:ext>
            </a:extLst>
          </p:cNvPr>
          <p:cNvSpPr txBox="1"/>
          <p:nvPr/>
        </p:nvSpPr>
        <p:spPr>
          <a:xfrm rot="608671">
            <a:off x="8900159" y="1200193"/>
            <a:ext cx="2401824" cy="646331"/>
          </a:xfrm>
          <a:prstGeom prst="rect">
            <a:avLst/>
          </a:prstGeom>
          <a:noFill/>
        </p:spPr>
        <p:txBody>
          <a:bodyPr wrap="square" rtlCol="0">
            <a:spAutoFit/>
          </a:bodyPr>
          <a:lstStyle/>
          <a:p>
            <a:pPr algn="ctr"/>
            <a:r>
              <a:rPr lang="en-US" dirty="0">
                <a:solidFill>
                  <a:schemeClr val="tx2"/>
                </a:solidFill>
                <a:latin typeface="Dosis" panose="02010703020202060003" pitchFamily="2" charset="0"/>
              </a:rPr>
              <a:t>Formerly Column Formatter</a:t>
            </a:r>
          </a:p>
        </p:txBody>
      </p:sp>
      <p:sp>
        <p:nvSpPr>
          <p:cNvPr id="5" name="TextBox 4">
            <a:extLst>
              <a:ext uri="{FF2B5EF4-FFF2-40B4-BE49-F238E27FC236}">
                <a16:creationId xmlns:a16="http://schemas.microsoft.com/office/drawing/2014/main" id="{93918134-158F-4904-8033-87D865AF8F7E}"/>
              </a:ext>
            </a:extLst>
          </p:cNvPr>
          <p:cNvSpPr txBox="1"/>
          <p:nvPr/>
        </p:nvSpPr>
        <p:spPr>
          <a:xfrm>
            <a:off x="4318254" y="4286608"/>
            <a:ext cx="3555492" cy="954107"/>
          </a:xfrm>
          <a:prstGeom prst="rect">
            <a:avLst/>
          </a:prstGeom>
          <a:noFill/>
        </p:spPr>
        <p:txBody>
          <a:bodyPr wrap="square" rtlCol="0">
            <a:spAutoFit/>
          </a:bodyPr>
          <a:lstStyle/>
          <a:p>
            <a:pPr algn="ctr"/>
            <a:r>
              <a:rPr lang="en-US" sz="2800" dirty="0">
                <a:solidFill>
                  <a:schemeClr val="tx2"/>
                </a:solidFill>
                <a:latin typeface="Dosis" panose="02010703020202060003" pitchFamily="2" charset="0"/>
              </a:rPr>
              <a:t>Official Update</a:t>
            </a:r>
            <a:br>
              <a:rPr lang="en-US" sz="2800" dirty="0">
                <a:solidFill>
                  <a:schemeClr val="tx2"/>
                </a:solidFill>
                <a:latin typeface="Dosis" panose="02010703020202060003" pitchFamily="2" charset="0"/>
              </a:rPr>
            </a:br>
            <a:r>
              <a:rPr lang="en-US" sz="2800" dirty="0">
                <a:solidFill>
                  <a:schemeClr val="tx2"/>
                </a:solidFill>
                <a:latin typeface="Dosis" panose="02010703020202060003" pitchFamily="2" charset="0"/>
              </a:rPr>
              <a:t>Coming Soon</a:t>
            </a:r>
          </a:p>
        </p:txBody>
      </p:sp>
    </p:spTree>
    <p:extLst>
      <p:ext uri="{BB962C8B-B14F-4D97-AF65-F5344CB8AC3E}">
        <p14:creationId xmlns:p14="http://schemas.microsoft.com/office/powerpoint/2010/main" val="3429185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5C9DC-1B23-4A84-BD5E-9AF081FC7893}"/>
              </a:ext>
            </a:extLst>
          </p:cNvPr>
          <p:cNvSpPr>
            <a:spLocks noGrp="1"/>
          </p:cNvSpPr>
          <p:nvPr>
            <p:ph type="title" idx="4294967295"/>
          </p:nvPr>
        </p:nvSpPr>
        <p:spPr>
          <a:xfrm>
            <a:off x="0" y="1297648"/>
            <a:ext cx="12192000" cy="2675636"/>
          </a:xfrm>
        </p:spPr>
        <p:txBody>
          <a:bodyPr anchor="ctr">
            <a:noAutofit/>
          </a:bodyPr>
          <a:lstStyle/>
          <a:p>
            <a:pPr algn="ctr"/>
            <a:r>
              <a:rPr lang="en-US" sz="8800" cap="all" dirty="0">
                <a:solidFill>
                  <a:schemeClr val="bg1"/>
                </a:solidFill>
              </a:rPr>
              <a:t>Staying INFORMED</a:t>
            </a:r>
            <a:endParaRPr lang="en-US" sz="4400" cap="all" dirty="0">
              <a:solidFill>
                <a:schemeClr val="bg1"/>
              </a:solidFill>
            </a:endParaRPr>
          </a:p>
        </p:txBody>
      </p:sp>
      <p:sp>
        <p:nvSpPr>
          <p:cNvPr id="6" name="Content Placeholder 5">
            <a:extLst>
              <a:ext uri="{FF2B5EF4-FFF2-40B4-BE49-F238E27FC236}">
                <a16:creationId xmlns:a16="http://schemas.microsoft.com/office/drawing/2014/main" id="{2C734695-1686-40C4-8C42-CDD476DA7665}"/>
              </a:ext>
            </a:extLst>
          </p:cNvPr>
          <p:cNvSpPr>
            <a:spLocks noGrp="1"/>
          </p:cNvSpPr>
          <p:nvPr>
            <p:ph idx="4294967295"/>
          </p:nvPr>
        </p:nvSpPr>
        <p:spPr>
          <a:xfrm>
            <a:off x="0" y="3849332"/>
            <a:ext cx="12192000" cy="714375"/>
          </a:xfrm>
        </p:spPr>
        <p:txBody>
          <a:bodyPr>
            <a:noAutofit/>
          </a:bodyPr>
          <a:lstStyle/>
          <a:p>
            <a:pPr marL="0" indent="0" algn="ctr">
              <a:buNone/>
            </a:pPr>
            <a:r>
              <a:rPr lang="en-US" sz="6200" dirty="0">
                <a:solidFill>
                  <a:schemeClr val="accent1"/>
                </a:solidFill>
              </a:rPr>
              <a:t>Videos</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Calls</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Updates</a:t>
            </a:r>
          </a:p>
        </p:txBody>
      </p:sp>
    </p:spTree>
    <p:extLst>
      <p:ext uri="{BB962C8B-B14F-4D97-AF65-F5344CB8AC3E}">
        <p14:creationId xmlns:p14="http://schemas.microsoft.com/office/powerpoint/2010/main" val="11389183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6B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chemeClr val="tx1"/>
          </a:solidFill>
        </p:spPr>
        <p:txBody>
          <a:bodyPr wrap="square" rtlCol="0">
            <a:noAutofit/>
          </a:bodyPr>
          <a:lstStyle/>
          <a:p>
            <a:pPr algn="r"/>
            <a:endParaRPr lang="en-US" dirty="0"/>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835217"/>
            <a:ext cx="7355991"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solidFill>
                  <a:schemeClr val="bg1"/>
                </a:solidFill>
              </a:rPr>
              <a:t>Demo: List Formatter</a:t>
            </a:r>
          </a:p>
        </p:txBody>
      </p:sp>
      <p:pic>
        <p:nvPicPr>
          <p:cNvPr id="6" name="Picture 12" descr="See the source image">
            <a:extLst>
              <a:ext uri="{FF2B5EF4-FFF2-40B4-BE49-F238E27FC236}">
                <a16:creationId xmlns:a16="http://schemas.microsoft.com/office/drawing/2014/main" id="{B97680EB-DFD0-40F2-8618-87273386283D}"/>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flipH="1">
            <a:off x="539600" y="1731078"/>
            <a:ext cx="200179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37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E065EA-1405-4AA5-BB3A-B46325799E4A}"/>
              </a:ext>
            </a:extLst>
          </p:cNvPr>
          <p:cNvSpPr txBox="1"/>
          <p:nvPr/>
        </p:nvSpPr>
        <p:spPr>
          <a:xfrm>
            <a:off x="53694" y="241642"/>
            <a:ext cx="5192661" cy="148763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chemeClr val="tx1"/>
                </a:solidFill>
                <a:latin typeface="+mj-lt"/>
                <a:ea typeface="+mj-ea"/>
                <a:cs typeface="+mj-cs"/>
              </a:rPr>
              <a:t>O365 List Formatting to the Rescue</a:t>
            </a:r>
          </a:p>
        </p:txBody>
      </p:sp>
      <p:sp>
        <p:nvSpPr>
          <p:cNvPr id="6" name="TextBox 5">
            <a:extLst>
              <a:ext uri="{FF2B5EF4-FFF2-40B4-BE49-F238E27FC236}">
                <a16:creationId xmlns:a16="http://schemas.microsoft.com/office/drawing/2014/main" id="{9A792C46-8FB6-4CA9-8866-4D5DB5B7CB2D}"/>
              </a:ext>
            </a:extLst>
          </p:cNvPr>
          <p:cNvSpPr txBox="1"/>
          <p:nvPr/>
        </p:nvSpPr>
        <p:spPr>
          <a:xfrm>
            <a:off x="577350" y="2468912"/>
            <a:ext cx="3687030" cy="2052448"/>
          </a:xfrm>
          <a:prstGeom prst="rect">
            <a:avLst/>
          </a:prstGeom>
        </p:spPr>
        <p:txBody>
          <a:bodyPr vert="horz" lIns="91440" tIns="45720" rIns="91440" bIns="45720" rtlCol="0" anchor="t">
            <a:normAutofit/>
          </a:bodyPr>
          <a:lstStyle/>
          <a:p>
            <a:pPr marL="57150" algn="ctr">
              <a:lnSpc>
                <a:spcPct val="90000"/>
              </a:lnSpc>
              <a:spcAft>
                <a:spcPts val="600"/>
              </a:spcAft>
            </a:pPr>
            <a:r>
              <a:rPr lang="en-US" sz="2400" dirty="0"/>
              <a:t>Column Formatting</a:t>
            </a:r>
          </a:p>
          <a:p>
            <a:pPr marL="57150" algn="ctr">
              <a:lnSpc>
                <a:spcPct val="90000"/>
              </a:lnSpc>
              <a:spcAft>
                <a:spcPts val="600"/>
              </a:spcAft>
            </a:pPr>
            <a:r>
              <a:rPr lang="en-US" sz="2400" dirty="0"/>
              <a:t>View Formatting</a:t>
            </a:r>
          </a:p>
          <a:p>
            <a:pPr marL="57150" algn="ctr">
              <a:lnSpc>
                <a:spcPct val="90000"/>
              </a:lnSpc>
              <a:spcAft>
                <a:spcPts val="600"/>
              </a:spcAft>
            </a:pPr>
            <a:r>
              <a:rPr lang="en-US" sz="2400" dirty="0"/>
              <a:t>PnP List Formatter</a:t>
            </a:r>
          </a:p>
          <a:p>
            <a:pPr marL="57150" algn="ctr">
              <a:lnSpc>
                <a:spcPct val="90000"/>
              </a:lnSpc>
              <a:spcAft>
                <a:spcPts val="600"/>
              </a:spcAft>
            </a:pPr>
            <a:r>
              <a:rPr lang="en-US" sz="2400" dirty="0"/>
              <a:t>And more!</a:t>
            </a:r>
          </a:p>
        </p:txBody>
      </p:sp>
      <p:sp>
        <p:nvSpPr>
          <p:cNvPr id="127" name="Oval 97">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140787B-DCB5-4919-A9E1-85F2ACA4EA9E}"/>
              </a:ext>
            </a:extLst>
          </p:cNvPr>
          <p:cNvPicPr>
            <a:picLocks noChangeAspect="1"/>
          </p:cNvPicPr>
          <p:nvPr/>
        </p:nvPicPr>
        <p:blipFill rotWithShape="1">
          <a:blip r:embed="rId2"/>
          <a:srcRect l="35312" r="31438" b="-1"/>
          <a:stretch/>
        </p:blipFill>
        <p:spPr>
          <a:xfrm>
            <a:off x="5714207"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28" name="Freeform: Shape 9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Oval 10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120467B-F1E0-4AA8-AD55-9C8C035C42DF}"/>
              </a:ext>
            </a:extLst>
          </p:cNvPr>
          <p:cNvPicPr>
            <a:picLocks noChangeAspect="1"/>
          </p:cNvPicPr>
          <p:nvPr/>
        </p:nvPicPr>
        <p:blipFill rotWithShape="1">
          <a:blip r:embed="rId3"/>
          <a:srcRect r="43500"/>
          <a:stretch/>
        </p:blipFill>
        <p:spPr>
          <a:xfrm>
            <a:off x="5886020" y="2715337"/>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2" name="Picture 1">
            <a:extLst>
              <a:ext uri="{FF2B5EF4-FFF2-40B4-BE49-F238E27FC236}">
                <a16:creationId xmlns:a16="http://schemas.microsoft.com/office/drawing/2014/main" id="{1C6E0703-4074-4022-9E46-F61A01D311F8}"/>
              </a:ext>
            </a:extLst>
          </p:cNvPr>
          <p:cNvPicPr>
            <a:picLocks noChangeAspect="1"/>
          </p:cNvPicPr>
          <p:nvPr/>
        </p:nvPicPr>
        <p:blipFill rotWithShape="1">
          <a:blip r:embed="rId4">
            <a:extLst/>
          </a:blip>
          <a:srcRect l="39587" t="393" r="-407" b="-394"/>
          <a:stretch/>
        </p:blipFill>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130" name="Freeform: Shape 103">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3F255A7-D25B-4C0F-B4E1-4815FEF3CA88}"/>
              </a:ext>
            </a:extLst>
          </p:cNvPr>
          <p:cNvPicPr>
            <a:picLocks noChangeAspect="1"/>
          </p:cNvPicPr>
          <p:nvPr/>
        </p:nvPicPr>
        <p:blipFill rotWithShape="1">
          <a:blip r:embed="rId5"/>
          <a:srcRect l="6698" r="11968" b="-2"/>
          <a:stretch/>
        </p:blipFill>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131" name="Freeform: Shape 105">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A177983-7850-4558-B349-F3D475A5469A}"/>
              </a:ext>
            </a:extLst>
          </p:cNvPr>
          <p:cNvPicPr>
            <a:picLocks noChangeAspect="1"/>
          </p:cNvPicPr>
          <p:nvPr/>
        </p:nvPicPr>
        <p:blipFill rotWithShape="1">
          <a:blip r:embed="rId6"/>
          <a:srcRect l="6276" r="19974" b="-5"/>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9" name="TextBox 8">
            <a:extLst>
              <a:ext uri="{FF2B5EF4-FFF2-40B4-BE49-F238E27FC236}">
                <a16:creationId xmlns:a16="http://schemas.microsoft.com/office/drawing/2014/main" id="{E8C18C3E-D304-46F7-B9E2-FE6CACEDEC81}"/>
              </a:ext>
            </a:extLst>
          </p:cNvPr>
          <p:cNvSpPr txBox="1"/>
          <p:nvPr/>
        </p:nvSpPr>
        <p:spPr>
          <a:xfrm>
            <a:off x="640110" y="1572052"/>
            <a:ext cx="3877345" cy="369332"/>
          </a:xfrm>
          <a:prstGeom prst="rect">
            <a:avLst/>
          </a:prstGeom>
          <a:noFill/>
        </p:spPr>
        <p:txBody>
          <a:bodyPr wrap="square" rtlCol="0">
            <a:spAutoFit/>
          </a:bodyPr>
          <a:lstStyle/>
          <a:p>
            <a:pPr algn="ctr"/>
            <a:r>
              <a:rPr lang="en-US" dirty="0">
                <a:solidFill>
                  <a:schemeClr val="accent2"/>
                </a:solidFill>
                <a:latin typeface="+mj-lt"/>
              </a:rPr>
              <a:t>Wednesday, 1:45 pm | Salon G</a:t>
            </a:r>
          </a:p>
        </p:txBody>
      </p:sp>
    </p:spTree>
    <p:extLst>
      <p:ext uri="{BB962C8B-B14F-4D97-AF65-F5344CB8AC3E}">
        <p14:creationId xmlns:p14="http://schemas.microsoft.com/office/powerpoint/2010/main" val="1831454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u3.photofunia.com/1/results/I/4/I4AcPRzBU54_4c2oKKZ8pA_r.jpg">
            <a:extLst>
              <a:ext uri="{FF2B5EF4-FFF2-40B4-BE49-F238E27FC236}">
                <a16:creationId xmlns:a16="http://schemas.microsoft.com/office/drawing/2014/main" id="{7D1C8AB4-49F7-47EC-9FDD-D16601C569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77553"/>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294" dirty="0"/>
              <a:t>Contribution Opportunities</a:t>
            </a:r>
            <a:endParaRPr lang="fi-FI" sz="5294" dirty="0"/>
          </a:p>
        </p:txBody>
      </p:sp>
      <p:sp>
        <p:nvSpPr>
          <p:cNvPr id="3" name="Content Placeholder 2">
            <a:extLst>
              <a:ext uri="{FF2B5EF4-FFF2-40B4-BE49-F238E27FC236}">
                <a16:creationId xmlns:a16="http://schemas.microsoft.com/office/drawing/2014/main" id="{E6E90840-CFE5-48D8-A388-A85257CC861F}"/>
              </a:ext>
            </a:extLst>
          </p:cNvPr>
          <p:cNvSpPr>
            <a:spLocks noGrp="1"/>
          </p:cNvSpPr>
          <p:nvPr>
            <p:ph idx="1"/>
          </p:nvPr>
        </p:nvSpPr>
        <p:spPr/>
        <p:txBody>
          <a:bodyPr>
            <a:normAutofit/>
          </a:bodyPr>
          <a:lstStyle/>
          <a:p>
            <a:r>
              <a:rPr lang="en-US" dirty="0"/>
              <a:t>Join the calls and talk in the chat</a:t>
            </a:r>
          </a:p>
          <a:p>
            <a:r>
              <a:rPr lang="en-US" dirty="0"/>
              <a:t>Add an idea to UserVoice</a:t>
            </a:r>
          </a:p>
          <a:p>
            <a:r>
              <a:rPr lang="en-US" dirty="0"/>
              <a:t>Fix the documentation</a:t>
            </a:r>
          </a:p>
          <a:p>
            <a:r>
              <a:rPr lang="en-US" dirty="0"/>
              <a:t>Report an Issue</a:t>
            </a:r>
          </a:p>
          <a:p>
            <a:r>
              <a:rPr lang="en-US" dirty="0"/>
              <a:t>Fix some code</a:t>
            </a:r>
          </a:p>
          <a:p>
            <a:r>
              <a:rPr lang="en-US" dirty="0"/>
              <a:t>Present on the call</a:t>
            </a:r>
          </a:p>
          <a:p>
            <a:r>
              <a:rPr lang="en-US" dirty="0"/>
              <a:t>Add a sample</a:t>
            </a:r>
          </a:p>
        </p:txBody>
      </p:sp>
      <p:pic>
        <p:nvPicPr>
          <p:cNvPr id="16386" name="Picture 2" descr="See the source image">
            <a:extLst>
              <a:ext uri="{FF2B5EF4-FFF2-40B4-BE49-F238E27FC236}">
                <a16:creationId xmlns:a16="http://schemas.microsoft.com/office/drawing/2014/main" id="{A1E29D7F-848B-46D5-86F9-31A1896B1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460" y="2331623"/>
            <a:ext cx="5981700" cy="408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54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37544" y="2284303"/>
            <a:ext cx="2654458" cy="45732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4313" dirty="0"/>
              <a:t>Thank you for your assistance within last month! </a:t>
            </a:r>
          </a:p>
        </p:txBody>
      </p:sp>
      <p:sp>
        <p:nvSpPr>
          <p:cNvPr id="5" name="Text Placeholder 4"/>
          <p:cNvSpPr>
            <a:spLocks noGrp="1"/>
          </p:cNvSpPr>
          <p:nvPr>
            <p:ph type="body" sz="quarter" idx="10"/>
          </p:nvPr>
        </p:nvSpPr>
        <p:spPr>
          <a:xfrm>
            <a:off x="266921" y="949753"/>
            <a:ext cx="3568944" cy="5551520"/>
          </a:xfrm>
        </p:spPr>
        <p:txBody>
          <a:bodyPr/>
          <a:lstStyle/>
          <a:p>
            <a:r>
              <a:rPr lang="en-US" sz="882" dirty="0"/>
              <a:t>Albert-Jan Schot (</a:t>
            </a:r>
            <a:r>
              <a:rPr lang="en-US" sz="882" dirty="0" err="1"/>
              <a:t>Mavention</a:t>
            </a:r>
            <a:r>
              <a:rPr lang="en-US" sz="882" dirty="0"/>
              <a:t>) – </a:t>
            </a:r>
            <a:r>
              <a:rPr lang="en-US" sz="882" dirty="0">
                <a:hlinkClick r:id="rId4">
                  <a:extLst>
                    <a:ext uri="{A12FA001-AC4F-418D-AE19-62706E023703}">
                      <ahyp:hlinkClr xmlns:ahyp="http://schemas.microsoft.com/office/drawing/2018/hyperlinkcolor" val="tx"/>
                    </a:ext>
                  </a:extLst>
                </a:hlinkClick>
              </a:rPr>
              <a:t>@</a:t>
            </a:r>
            <a:r>
              <a:rPr lang="en-US" sz="882" dirty="0" err="1">
                <a:hlinkClick r:id="rId4">
                  <a:extLst>
                    <a:ext uri="{A12FA001-AC4F-418D-AE19-62706E023703}">
                      <ahyp:hlinkClr xmlns:ahyp="http://schemas.microsoft.com/office/drawing/2018/hyperlinkcolor" val="tx"/>
                    </a:ext>
                  </a:extLst>
                </a:hlinkClick>
              </a:rPr>
              <a:t>appieschot</a:t>
            </a:r>
            <a:endParaRPr lang="en-US" sz="882" dirty="0"/>
          </a:p>
          <a:p>
            <a:r>
              <a:rPr lang="en-US" sz="882" dirty="0"/>
              <a:t>Alex Terentiev (</a:t>
            </a:r>
            <a:r>
              <a:rPr lang="en-US" sz="882" dirty="0" err="1"/>
              <a:t>SharePointalist</a:t>
            </a:r>
            <a:r>
              <a:rPr lang="en-US" sz="882" dirty="0"/>
              <a:t>) – </a:t>
            </a:r>
            <a:r>
              <a:rPr lang="en-US" sz="882" dirty="0">
                <a:hlinkClick r:id="rId5">
                  <a:extLst>
                    <a:ext uri="{A12FA001-AC4F-418D-AE19-62706E023703}">
                      <ahyp:hlinkClr xmlns:ahyp="http://schemas.microsoft.com/office/drawing/2018/hyperlinkcolor" val="tx"/>
                    </a:ext>
                  </a:extLst>
                </a:hlinkClick>
              </a:rPr>
              <a:t>@</a:t>
            </a:r>
            <a:r>
              <a:rPr lang="en-US" sz="882" dirty="0" err="1">
                <a:hlinkClick r:id="rId5">
                  <a:extLst>
                    <a:ext uri="{A12FA001-AC4F-418D-AE19-62706E023703}">
                      <ahyp:hlinkClr xmlns:ahyp="http://schemas.microsoft.com/office/drawing/2018/hyperlinkcolor" val="tx"/>
                    </a:ext>
                  </a:extLst>
                </a:hlinkClick>
              </a:rPr>
              <a:t>alexaterentiev</a:t>
            </a:r>
            <a:endParaRPr lang="en-US" sz="882" dirty="0"/>
          </a:p>
          <a:p>
            <a:r>
              <a:rPr lang="en-US" sz="882" dirty="0"/>
              <a:t>Andrew Connell (Voitanos) – </a:t>
            </a:r>
            <a:r>
              <a:rPr lang="en-US" sz="882" dirty="0">
                <a:hlinkClick r:id="rId6">
                  <a:extLst>
                    <a:ext uri="{A12FA001-AC4F-418D-AE19-62706E023703}">
                      <ahyp:hlinkClr xmlns:ahyp="http://schemas.microsoft.com/office/drawing/2018/hyperlinkcolor" val="tx"/>
                    </a:ext>
                  </a:extLst>
                </a:hlinkClick>
              </a:rPr>
              <a:t>@</a:t>
            </a:r>
            <a:r>
              <a:rPr lang="en-US" sz="882" dirty="0" err="1">
                <a:hlinkClick r:id="rId6">
                  <a:extLst>
                    <a:ext uri="{A12FA001-AC4F-418D-AE19-62706E023703}">
                      <ahyp:hlinkClr xmlns:ahyp="http://schemas.microsoft.com/office/drawing/2018/hyperlinkcolor" val="tx"/>
                    </a:ext>
                  </a:extLst>
                </a:hlinkClick>
              </a:rPr>
              <a:t>andrewconnell</a:t>
            </a:r>
            <a:endParaRPr lang="en-US" sz="882" dirty="0"/>
          </a:p>
          <a:p>
            <a:r>
              <a:rPr lang="en-US" sz="882" dirty="0"/>
              <a:t>Andrew Koltyakov (ARVO Systems) – </a:t>
            </a:r>
            <a:r>
              <a:rPr lang="en-US" sz="882" dirty="0">
                <a:hlinkClick r:id="rId7">
                  <a:extLst>
                    <a:ext uri="{A12FA001-AC4F-418D-AE19-62706E023703}">
                      <ahyp:hlinkClr xmlns:ahyp="http://schemas.microsoft.com/office/drawing/2018/hyperlinkcolor" val="tx"/>
                    </a:ext>
                  </a:extLst>
                </a:hlinkClick>
              </a:rPr>
              <a:t>@</a:t>
            </a:r>
            <a:r>
              <a:rPr lang="en-US" sz="882" dirty="0" err="1">
                <a:hlinkClick r:id="rId7">
                  <a:extLst>
                    <a:ext uri="{A12FA001-AC4F-418D-AE19-62706E023703}">
                      <ahyp:hlinkClr xmlns:ahyp="http://schemas.microsoft.com/office/drawing/2018/hyperlinkcolor" val="tx"/>
                    </a:ext>
                  </a:extLst>
                </a:hlinkClick>
              </a:rPr>
              <a:t>andrewkoltyakov</a:t>
            </a:r>
            <a:endParaRPr lang="en-US" sz="882" dirty="0"/>
          </a:p>
          <a:p>
            <a:r>
              <a:rPr lang="en-US" sz="882" dirty="0"/>
              <a:t>Antons Mislevics – </a:t>
            </a:r>
            <a:r>
              <a:rPr lang="en-US" sz="882" dirty="0" err="1">
                <a:hlinkClick r:id="rId8">
                  <a:extLst>
                    <a:ext uri="{A12FA001-AC4F-418D-AE19-62706E023703}">
                      <ahyp:hlinkClr xmlns:ahyp="http://schemas.microsoft.com/office/drawing/2018/hyperlinkcolor" val="tx"/>
                    </a:ext>
                  </a:extLst>
                </a:hlinkClick>
              </a:rPr>
              <a:t>antonsmislevics</a:t>
            </a:r>
            <a:endParaRPr lang="en-US" sz="882" dirty="0"/>
          </a:p>
          <a:p>
            <a:r>
              <a:rPr lang="en-US" sz="882" dirty="0"/>
              <a:t>Balamurugan </a:t>
            </a:r>
            <a:r>
              <a:rPr lang="en-US" sz="882" dirty="0" err="1"/>
              <a:t>Kailasam</a:t>
            </a:r>
            <a:r>
              <a:rPr lang="en-US" sz="882" dirty="0"/>
              <a:t> – </a:t>
            </a:r>
            <a:r>
              <a:rPr lang="en-US" sz="882" dirty="0" err="1">
                <a:hlinkClick r:id="rId9">
                  <a:extLst>
                    <a:ext uri="{A12FA001-AC4F-418D-AE19-62706E023703}">
                      <ahyp:hlinkClr xmlns:ahyp="http://schemas.microsoft.com/office/drawing/2018/hyperlinkcolor" val="tx"/>
                    </a:ext>
                  </a:extLst>
                </a:hlinkClick>
              </a:rPr>
              <a:t>kshsbala</a:t>
            </a:r>
            <a:endParaRPr lang="en-US" sz="882" dirty="0"/>
          </a:p>
          <a:p>
            <a:r>
              <a:rPr lang="en-US" sz="882" dirty="0"/>
              <a:t>Chris Kent (DMI) – </a:t>
            </a:r>
            <a:r>
              <a:rPr lang="en-US" sz="882" dirty="0">
                <a:hlinkClick r:id="rId10">
                  <a:extLst>
                    <a:ext uri="{A12FA001-AC4F-418D-AE19-62706E023703}">
                      <ahyp:hlinkClr xmlns:ahyp="http://schemas.microsoft.com/office/drawing/2018/hyperlinkcolor" val="tx"/>
                    </a:ext>
                  </a:extLst>
                </a:hlinkClick>
              </a:rPr>
              <a:t>@</a:t>
            </a:r>
            <a:r>
              <a:rPr lang="en-US" sz="882" dirty="0" err="1">
                <a:hlinkClick r:id="rId10">
                  <a:extLst>
                    <a:ext uri="{A12FA001-AC4F-418D-AE19-62706E023703}">
                      <ahyp:hlinkClr xmlns:ahyp="http://schemas.microsoft.com/office/drawing/2018/hyperlinkcolor" val="tx"/>
                    </a:ext>
                  </a:extLst>
                </a:hlinkClick>
              </a:rPr>
              <a:t>theChrisKent</a:t>
            </a:r>
            <a:endParaRPr lang="en-US" sz="882" dirty="0"/>
          </a:p>
          <a:p>
            <a:r>
              <a:rPr lang="en-US" sz="882" dirty="0"/>
              <a:t>Christian </a:t>
            </a:r>
            <a:r>
              <a:rPr lang="en-US" sz="882" dirty="0" err="1"/>
              <a:t>Zuellig</a:t>
            </a:r>
            <a:r>
              <a:rPr lang="en-US" sz="882" dirty="0"/>
              <a:t> (</a:t>
            </a:r>
            <a:r>
              <a:rPr lang="en-US" sz="882" dirty="0" err="1"/>
              <a:t>MondayCoffee</a:t>
            </a:r>
            <a:r>
              <a:rPr lang="en-US" sz="882" dirty="0"/>
              <a:t> AG) – </a:t>
            </a:r>
            <a:r>
              <a:rPr lang="en-US" sz="882" dirty="0" err="1">
                <a:hlinkClick r:id="rId11">
                  <a:extLst>
                    <a:ext uri="{A12FA001-AC4F-418D-AE19-62706E023703}">
                      <ahyp:hlinkClr xmlns:ahyp="http://schemas.microsoft.com/office/drawing/2018/hyperlinkcolor" val="tx"/>
                    </a:ext>
                  </a:extLst>
                </a:hlinkClick>
              </a:rPr>
              <a:t>czullu</a:t>
            </a:r>
            <a:endParaRPr lang="en-US" sz="882" dirty="0"/>
          </a:p>
          <a:p>
            <a:r>
              <a:rPr lang="en-US" sz="882" dirty="0"/>
              <a:t>Daniel </a:t>
            </a:r>
            <a:r>
              <a:rPr lang="en-US" sz="882" dirty="0" err="1"/>
              <a:t>Laskewith</a:t>
            </a:r>
            <a:r>
              <a:rPr lang="en-US" sz="882" dirty="0"/>
              <a:t> (Sogeti) – </a:t>
            </a:r>
            <a:r>
              <a:rPr lang="en-US" sz="882" dirty="0">
                <a:hlinkClick r:id="rId12">
                  <a:extLst>
                    <a:ext uri="{A12FA001-AC4F-418D-AE19-62706E023703}">
                      <ahyp:hlinkClr xmlns:ahyp="http://schemas.microsoft.com/office/drawing/2018/hyperlinkcolor" val="tx"/>
                    </a:ext>
                  </a:extLst>
                </a:hlinkClick>
              </a:rPr>
              <a:t>@</a:t>
            </a:r>
            <a:r>
              <a:rPr lang="en-US" sz="882" dirty="0" err="1">
                <a:hlinkClick r:id="rId12">
                  <a:extLst>
                    <a:ext uri="{A12FA001-AC4F-418D-AE19-62706E023703}">
                      <ahyp:hlinkClr xmlns:ahyp="http://schemas.microsoft.com/office/drawing/2018/hyperlinkcolor" val="tx"/>
                    </a:ext>
                  </a:extLst>
                </a:hlinkClick>
              </a:rPr>
              <a:t>laskewitz</a:t>
            </a:r>
            <a:endParaRPr lang="en-US" sz="882" dirty="0"/>
          </a:p>
          <a:p>
            <a:r>
              <a:rPr lang="en-US" sz="882" dirty="0"/>
              <a:t>David – </a:t>
            </a:r>
            <a:r>
              <a:rPr lang="en-US" sz="882" dirty="0" err="1">
                <a:hlinkClick r:id="rId13">
                  <a:extLst>
                    <a:ext uri="{A12FA001-AC4F-418D-AE19-62706E023703}">
                      <ahyp:hlinkClr xmlns:ahyp="http://schemas.microsoft.com/office/drawing/2018/hyperlinkcolor" val="tx"/>
                    </a:ext>
                  </a:extLst>
                </a:hlinkClick>
              </a:rPr>
              <a:t>davidcfk</a:t>
            </a:r>
            <a:endParaRPr lang="en-US" sz="882" dirty="0"/>
          </a:p>
          <a:p>
            <a:r>
              <a:rPr lang="en-US" sz="882" dirty="0"/>
              <a:t>David Warner II (Catapult) – </a:t>
            </a:r>
            <a:r>
              <a:rPr lang="en-US" sz="882" dirty="0">
                <a:hlinkClick r:id="rId14">
                  <a:extLst>
                    <a:ext uri="{A12FA001-AC4F-418D-AE19-62706E023703}">
                      <ahyp:hlinkClr xmlns:ahyp="http://schemas.microsoft.com/office/drawing/2018/hyperlinkcolor" val="tx"/>
                    </a:ext>
                  </a:extLst>
                </a:hlinkClick>
              </a:rPr>
              <a:t>@</a:t>
            </a:r>
            <a:r>
              <a:rPr lang="en-US" sz="882" dirty="0" err="1">
                <a:hlinkClick r:id="rId14">
                  <a:extLst>
                    <a:ext uri="{A12FA001-AC4F-418D-AE19-62706E023703}">
                      <ahyp:hlinkClr xmlns:ahyp="http://schemas.microsoft.com/office/drawing/2018/hyperlinkcolor" val="tx"/>
                    </a:ext>
                  </a:extLst>
                </a:hlinkClick>
              </a:rPr>
              <a:t>DavidWarnerII</a:t>
            </a:r>
            <a:endParaRPr lang="en-US" sz="882" dirty="0"/>
          </a:p>
          <a:p>
            <a:r>
              <a:rPr lang="en-US" sz="882" dirty="0"/>
              <a:t>Elio Struyf – </a:t>
            </a:r>
            <a:r>
              <a:rPr lang="en-US" sz="882" dirty="0">
                <a:hlinkClick r:id="rId15">
                  <a:extLst>
                    <a:ext uri="{A12FA001-AC4F-418D-AE19-62706E023703}">
                      <ahyp:hlinkClr xmlns:ahyp="http://schemas.microsoft.com/office/drawing/2018/hyperlinkcolor" val="tx"/>
                    </a:ext>
                  </a:extLst>
                </a:hlinkClick>
              </a:rPr>
              <a:t>@</a:t>
            </a:r>
            <a:r>
              <a:rPr lang="en-US" sz="882" dirty="0" err="1">
                <a:hlinkClick r:id="rId15">
                  <a:extLst>
                    <a:ext uri="{A12FA001-AC4F-418D-AE19-62706E023703}">
                      <ahyp:hlinkClr xmlns:ahyp="http://schemas.microsoft.com/office/drawing/2018/hyperlinkcolor" val="tx"/>
                    </a:ext>
                  </a:extLst>
                </a:hlinkClick>
              </a:rPr>
              <a:t>eliostruyf</a:t>
            </a:r>
            <a:endParaRPr lang="en-US" sz="882" dirty="0"/>
          </a:p>
          <a:p>
            <a:r>
              <a:rPr lang="en-US" sz="882" dirty="0"/>
              <a:t>Erwin van Hunen (Rencore) – </a:t>
            </a:r>
            <a:r>
              <a:rPr lang="en-US" sz="882" dirty="0">
                <a:hlinkClick r:id="rId16">
                  <a:extLst>
                    <a:ext uri="{A12FA001-AC4F-418D-AE19-62706E023703}">
                      <ahyp:hlinkClr xmlns:ahyp="http://schemas.microsoft.com/office/drawing/2018/hyperlinkcolor" val="tx"/>
                    </a:ext>
                  </a:extLst>
                </a:hlinkClick>
              </a:rPr>
              <a:t>@</a:t>
            </a:r>
            <a:r>
              <a:rPr lang="en-US" sz="882" dirty="0" err="1">
                <a:hlinkClick r:id="rId16">
                  <a:extLst>
                    <a:ext uri="{A12FA001-AC4F-418D-AE19-62706E023703}">
                      <ahyp:hlinkClr xmlns:ahyp="http://schemas.microsoft.com/office/drawing/2018/hyperlinkcolor" val="tx"/>
                    </a:ext>
                  </a:extLst>
                </a:hlinkClick>
              </a:rPr>
              <a:t>erwinvanhunen</a:t>
            </a:r>
            <a:endParaRPr lang="en-US" sz="882" dirty="0"/>
          </a:p>
          <a:p>
            <a:r>
              <a:rPr lang="en-US" sz="882" dirty="0"/>
              <a:t>Eric Shupps – </a:t>
            </a:r>
            <a:r>
              <a:rPr lang="en-US" sz="882" dirty="0">
                <a:hlinkClick r:id="rId17">
                  <a:extLst>
                    <a:ext uri="{A12FA001-AC4F-418D-AE19-62706E023703}">
                      <ahyp:hlinkClr xmlns:ahyp="http://schemas.microsoft.com/office/drawing/2018/hyperlinkcolor" val="tx"/>
                    </a:ext>
                  </a:extLst>
                </a:hlinkClick>
              </a:rPr>
              <a:t>@</a:t>
            </a:r>
            <a:r>
              <a:rPr lang="en-US" sz="882" dirty="0" err="1">
                <a:hlinkClick r:id="rId17">
                  <a:extLst>
                    <a:ext uri="{A12FA001-AC4F-418D-AE19-62706E023703}">
                      <ahyp:hlinkClr xmlns:ahyp="http://schemas.microsoft.com/office/drawing/2018/hyperlinkcolor" val="tx"/>
                    </a:ext>
                  </a:extLst>
                </a:hlinkClick>
              </a:rPr>
              <a:t>eshupps</a:t>
            </a:r>
            <a:endParaRPr lang="en-US" sz="882" dirty="0"/>
          </a:p>
          <a:p>
            <a:r>
              <a:rPr lang="en-US" sz="882" dirty="0"/>
              <a:t>Eric Skaggs (Catapult Systems) – </a:t>
            </a:r>
            <a:r>
              <a:rPr lang="en-US" sz="882" dirty="0">
                <a:hlinkClick r:id="rId18">
                  <a:extLst>
                    <a:ext uri="{A12FA001-AC4F-418D-AE19-62706E023703}">
                      <ahyp:hlinkClr xmlns:ahyp="http://schemas.microsoft.com/office/drawing/2018/hyperlinkcolor" val="tx"/>
                    </a:ext>
                  </a:extLst>
                </a:hlinkClick>
              </a:rPr>
              <a:t>@</a:t>
            </a:r>
            <a:r>
              <a:rPr lang="en-US" sz="882" dirty="0" err="1">
                <a:hlinkClick r:id="rId18">
                  <a:extLst>
                    <a:ext uri="{A12FA001-AC4F-418D-AE19-62706E023703}">
                      <ahyp:hlinkClr xmlns:ahyp="http://schemas.microsoft.com/office/drawing/2018/hyperlinkcolor" val="tx"/>
                    </a:ext>
                  </a:extLst>
                </a:hlinkClick>
              </a:rPr>
              <a:t>skaggej</a:t>
            </a:r>
            <a:endParaRPr lang="en-US" sz="882" dirty="0"/>
          </a:p>
          <a:p>
            <a:r>
              <a:rPr lang="en-US" sz="882" dirty="0"/>
              <a:t>Eric Overfield (</a:t>
            </a:r>
            <a:r>
              <a:rPr lang="en-US" sz="882" dirty="0" err="1"/>
              <a:t>Pixelmill</a:t>
            </a:r>
            <a:r>
              <a:rPr lang="en-US" sz="882" dirty="0"/>
              <a:t>) – </a:t>
            </a:r>
            <a:r>
              <a:rPr lang="en-US" sz="882" dirty="0">
                <a:hlinkClick r:id="rId19">
                  <a:extLst>
                    <a:ext uri="{A12FA001-AC4F-418D-AE19-62706E023703}">
                      <ahyp:hlinkClr xmlns:ahyp="http://schemas.microsoft.com/office/drawing/2018/hyperlinkcolor" val="tx"/>
                    </a:ext>
                  </a:extLst>
                </a:hlinkClick>
              </a:rPr>
              <a:t>@</a:t>
            </a:r>
            <a:r>
              <a:rPr lang="en-US" sz="882" dirty="0" err="1">
                <a:hlinkClick r:id="rId19">
                  <a:extLst>
                    <a:ext uri="{A12FA001-AC4F-418D-AE19-62706E023703}">
                      <ahyp:hlinkClr xmlns:ahyp="http://schemas.microsoft.com/office/drawing/2018/hyperlinkcolor" val="tx"/>
                    </a:ext>
                  </a:extLst>
                </a:hlinkClick>
              </a:rPr>
              <a:t>EricOverfield</a:t>
            </a:r>
            <a:endParaRPr lang="en-US" sz="882" dirty="0"/>
          </a:p>
          <a:p>
            <a:r>
              <a:rPr lang="en-US" sz="882" dirty="0"/>
              <a:t>Frank Cornu (</a:t>
            </a:r>
            <a:r>
              <a:rPr lang="en-US" sz="882" dirty="0" err="1"/>
              <a:t>aequos</a:t>
            </a:r>
            <a:r>
              <a:rPr lang="en-US" sz="882" dirty="0"/>
              <a:t>) – </a:t>
            </a:r>
            <a:r>
              <a:rPr lang="en-US" sz="882" dirty="0">
                <a:hlinkClick r:id="rId20">
                  <a:extLst>
                    <a:ext uri="{A12FA001-AC4F-418D-AE19-62706E023703}">
                      <ahyp:hlinkClr xmlns:ahyp="http://schemas.microsoft.com/office/drawing/2018/hyperlinkcolor" val="tx"/>
                    </a:ext>
                  </a:extLst>
                </a:hlinkClick>
              </a:rPr>
              <a:t>@</a:t>
            </a:r>
            <a:r>
              <a:rPr lang="en-US" sz="882" dirty="0" err="1">
                <a:hlinkClick r:id="rId20">
                  <a:extLst>
                    <a:ext uri="{A12FA001-AC4F-418D-AE19-62706E023703}">
                      <ahyp:hlinkClr xmlns:ahyp="http://schemas.microsoft.com/office/drawing/2018/hyperlinkcolor" val="tx"/>
                    </a:ext>
                  </a:extLst>
                </a:hlinkClick>
              </a:rPr>
              <a:t>FranckCornu</a:t>
            </a:r>
            <a:endParaRPr lang="en-US" sz="882" dirty="0"/>
          </a:p>
          <a:p>
            <a:r>
              <a:rPr lang="en-US" sz="882" dirty="0"/>
              <a:t>Gautam Sheth (Rapid Circle) – </a:t>
            </a:r>
            <a:r>
              <a:rPr lang="en-US" sz="882" dirty="0">
                <a:hlinkClick r:id="rId21">
                  <a:extLst>
                    <a:ext uri="{A12FA001-AC4F-418D-AE19-62706E023703}">
                      <ahyp:hlinkClr xmlns:ahyp="http://schemas.microsoft.com/office/drawing/2018/hyperlinkcolor" val="tx"/>
                    </a:ext>
                  </a:extLst>
                </a:hlinkClick>
              </a:rPr>
              <a:t>@</a:t>
            </a:r>
            <a:r>
              <a:rPr lang="en-US" sz="882" dirty="0" err="1">
                <a:hlinkClick r:id="rId21">
                  <a:extLst>
                    <a:ext uri="{A12FA001-AC4F-418D-AE19-62706E023703}">
                      <ahyp:hlinkClr xmlns:ahyp="http://schemas.microsoft.com/office/drawing/2018/hyperlinkcolor" val="tx"/>
                    </a:ext>
                  </a:extLst>
                </a:hlinkClick>
              </a:rPr>
              <a:t>gautamdsheth</a:t>
            </a:r>
            <a:endParaRPr lang="en-US" sz="882" dirty="0"/>
          </a:p>
          <a:p>
            <a:r>
              <a:rPr lang="en-US" sz="882" dirty="0"/>
              <a:t>Hugo Bernier – </a:t>
            </a:r>
            <a:r>
              <a:rPr lang="en-US" sz="882" dirty="0" err="1">
                <a:hlinkClick r:id="rId22">
                  <a:extLst>
                    <a:ext uri="{A12FA001-AC4F-418D-AE19-62706E023703}">
                      <ahyp:hlinkClr xmlns:ahyp="http://schemas.microsoft.com/office/drawing/2018/hyperlinkcolor" val="tx"/>
                    </a:ext>
                  </a:extLst>
                </a:hlinkClick>
              </a:rPr>
              <a:t>bernierh</a:t>
            </a:r>
            <a:endParaRPr lang="en-US" sz="882" dirty="0"/>
          </a:p>
          <a:p>
            <a:r>
              <a:rPr lang="en-US" sz="882" dirty="0"/>
              <a:t>Jake Stanger – </a:t>
            </a:r>
            <a:r>
              <a:rPr lang="en-US" sz="882" dirty="0" err="1">
                <a:hlinkClick r:id="rId23">
                  <a:extLst>
                    <a:ext uri="{A12FA001-AC4F-418D-AE19-62706E023703}">
                      <ahyp:hlinkClr xmlns:ahyp="http://schemas.microsoft.com/office/drawing/2018/hyperlinkcolor" val="tx"/>
                    </a:ext>
                  </a:extLst>
                </a:hlinkClick>
              </a:rPr>
              <a:t>JakeStanger</a:t>
            </a:r>
            <a:endParaRPr lang="en-US" sz="882" dirty="0"/>
          </a:p>
        </p:txBody>
      </p:sp>
      <p:sp>
        <p:nvSpPr>
          <p:cNvPr id="7" name="Text Placeholder 6"/>
          <p:cNvSpPr>
            <a:spLocks noGrp="1"/>
          </p:cNvSpPr>
          <p:nvPr>
            <p:ph type="body" sz="quarter" idx="11"/>
          </p:nvPr>
        </p:nvSpPr>
        <p:spPr>
          <a:xfrm>
            <a:off x="4007627" y="949755"/>
            <a:ext cx="3361820" cy="5565370"/>
          </a:xfrm>
        </p:spPr>
        <p:txBody>
          <a:bodyPr/>
          <a:lstStyle/>
          <a:p>
            <a:r>
              <a:rPr lang="en-US" sz="882" dirty="0"/>
              <a:t>Jakob </a:t>
            </a:r>
            <a:r>
              <a:rPr lang="en-US" sz="882" dirty="0" err="1"/>
              <a:t>Nøtseth</a:t>
            </a:r>
            <a:r>
              <a:rPr lang="en-US" sz="882" dirty="0"/>
              <a:t> (</a:t>
            </a:r>
            <a:r>
              <a:rPr lang="en-US" sz="882" dirty="0" err="1"/>
              <a:t>CrediCare</a:t>
            </a:r>
            <a:r>
              <a:rPr lang="en-US" sz="882" dirty="0"/>
              <a:t>) – </a:t>
            </a:r>
            <a:r>
              <a:rPr lang="en-US" sz="882" dirty="0">
                <a:hlinkClick r:id="rId24">
                  <a:extLst>
                    <a:ext uri="{A12FA001-AC4F-418D-AE19-62706E023703}">
                      <ahyp:hlinkClr xmlns:ahyp="http://schemas.microsoft.com/office/drawing/2018/hyperlinkcolor" val="tx"/>
                    </a:ext>
                  </a:extLst>
                </a:hlinkClick>
              </a:rPr>
              <a:t>@</a:t>
            </a:r>
            <a:r>
              <a:rPr lang="en-US" sz="882" dirty="0" err="1">
                <a:hlinkClick r:id="rId24">
                  <a:extLst>
                    <a:ext uri="{A12FA001-AC4F-418D-AE19-62706E023703}">
                      <ahyp:hlinkClr xmlns:ahyp="http://schemas.microsoft.com/office/drawing/2018/hyperlinkcolor" val="tx"/>
                    </a:ext>
                  </a:extLst>
                </a:hlinkClick>
              </a:rPr>
              <a:t>net_freak</a:t>
            </a:r>
            <a:endParaRPr lang="en-US" sz="882" dirty="0"/>
          </a:p>
          <a:p>
            <a:r>
              <a:rPr lang="en-US" sz="882" dirty="0"/>
              <a:t>Jens Otto </a:t>
            </a:r>
            <a:r>
              <a:rPr lang="en-US" sz="882" dirty="0" err="1"/>
              <a:t>Hatlevold</a:t>
            </a:r>
            <a:r>
              <a:rPr lang="en-US" sz="882" dirty="0"/>
              <a:t> (Bouvet AS) – </a:t>
            </a:r>
            <a:r>
              <a:rPr lang="en-US" sz="882" dirty="0" err="1">
                <a:hlinkClick r:id="rId25">
                  <a:extLst>
                    <a:ext uri="{A12FA001-AC4F-418D-AE19-62706E023703}">
                      <ahyp:hlinkClr xmlns:ahyp="http://schemas.microsoft.com/office/drawing/2018/hyperlinkcolor" val="tx"/>
                    </a:ext>
                  </a:extLst>
                </a:hlinkClick>
              </a:rPr>
              <a:t>jensotto</a:t>
            </a:r>
            <a:endParaRPr lang="en-US" sz="882" dirty="0"/>
          </a:p>
          <a:p>
            <a:r>
              <a:rPr lang="en-US" sz="882" dirty="0"/>
              <a:t>João Mendes – </a:t>
            </a:r>
            <a:r>
              <a:rPr lang="en-US" sz="882" dirty="0">
                <a:hlinkClick r:id="rId26">
                  <a:extLst>
                    <a:ext uri="{A12FA001-AC4F-418D-AE19-62706E023703}">
                      <ahyp:hlinkClr xmlns:ahyp="http://schemas.microsoft.com/office/drawing/2018/hyperlinkcolor" val="tx"/>
                    </a:ext>
                  </a:extLst>
                </a:hlinkClick>
              </a:rPr>
              <a:t>@</a:t>
            </a:r>
            <a:r>
              <a:rPr lang="en-US" sz="882" dirty="0" err="1">
                <a:hlinkClick r:id="rId26">
                  <a:extLst>
                    <a:ext uri="{A12FA001-AC4F-418D-AE19-62706E023703}">
                      <ahyp:hlinkClr xmlns:ahyp="http://schemas.microsoft.com/office/drawing/2018/hyperlinkcolor" val="tx"/>
                    </a:ext>
                  </a:extLst>
                </a:hlinkClick>
              </a:rPr>
              <a:t>joaojmendes</a:t>
            </a:r>
            <a:endParaRPr lang="en-US" sz="882" dirty="0"/>
          </a:p>
          <a:p>
            <a:r>
              <a:rPr lang="en-US" sz="882" dirty="0"/>
              <a:t>Joel Rodrigues (CPS) – </a:t>
            </a:r>
            <a:r>
              <a:rPr lang="en-US" sz="882" dirty="0">
                <a:hlinkClick r:id="rId27">
                  <a:extLst>
                    <a:ext uri="{A12FA001-AC4F-418D-AE19-62706E023703}">
                      <ahyp:hlinkClr xmlns:ahyp="http://schemas.microsoft.com/office/drawing/2018/hyperlinkcolor" val="tx"/>
                    </a:ext>
                  </a:extLst>
                </a:hlinkClick>
              </a:rPr>
              <a:t>@</a:t>
            </a:r>
            <a:r>
              <a:rPr lang="en-US" sz="882" dirty="0" err="1">
                <a:hlinkClick r:id="rId27">
                  <a:extLst>
                    <a:ext uri="{A12FA001-AC4F-418D-AE19-62706E023703}">
                      <ahyp:hlinkClr xmlns:ahyp="http://schemas.microsoft.com/office/drawing/2018/hyperlinkcolor" val="tx"/>
                    </a:ext>
                  </a:extLst>
                </a:hlinkClick>
              </a:rPr>
              <a:t>JoelFMRodrigues</a:t>
            </a:r>
            <a:endParaRPr lang="en-US" sz="882" dirty="0"/>
          </a:p>
          <a:p>
            <a:r>
              <a:rPr lang="en-US" sz="882" dirty="0"/>
              <a:t>Kyle Schaeffer (Spiritous) – </a:t>
            </a:r>
            <a:r>
              <a:rPr lang="en-US" sz="882" dirty="0">
                <a:hlinkClick r:id="rId28">
                  <a:extLst>
                    <a:ext uri="{A12FA001-AC4F-418D-AE19-62706E023703}">
                      <ahyp:hlinkClr xmlns:ahyp="http://schemas.microsoft.com/office/drawing/2018/hyperlinkcolor" val="tx"/>
                    </a:ext>
                  </a:extLst>
                </a:hlinkClick>
              </a:rPr>
              <a:t>@</a:t>
            </a:r>
            <a:r>
              <a:rPr lang="en-US" sz="882" dirty="0" err="1">
                <a:hlinkClick r:id="rId28">
                  <a:extLst>
                    <a:ext uri="{A12FA001-AC4F-418D-AE19-62706E023703}">
                      <ahyp:hlinkClr xmlns:ahyp="http://schemas.microsoft.com/office/drawing/2018/hyperlinkcolor" val="tx"/>
                    </a:ext>
                  </a:extLst>
                </a:hlinkClick>
              </a:rPr>
              <a:t>kyleschaeffer</a:t>
            </a:r>
            <a:endParaRPr lang="en-US" sz="882" dirty="0"/>
          </a:p>
          <a:p>
            <a:r>
              <a:rPr lang="en-US" sz="882" dirty="0"/>
              <a:t>Laurent </a:t>
            </a:r>
            <a:r>
              <a:rPr lang="en-US" sz="882" dirty="0" err="1"/>
              <a:t>Sittler</a:t>
            </a:r>
            <a:r>
              <a:rPr lang="en-US" sz="882" dirty="0"/>
              <a:t> (</a:t>
            </a:r>
            <a:r>
              <a:rPr lang="en-US" sz="882" dirty="0" err="1"/>
              <a:t>Saegus</a:t>
            </a:r>
            <a:r>
              <a:rPr lang="en-US" sz="882" dirty="0"/>
              <a:t>) – </a:t>
            </a:r>
            <a:r>
              <a:rPr lang="en-US" sz="882" dirty="0">
                <a:hlinkClick r:id="rId29">
                  <a:extLst>
                    <a:ext uri="{A12FA001-AC4F-418D-AE19-62706E023703}">
                      <ahyp:hlinkClr xmlns:ahyp="http://schemas.microsoft.com/office/drawing/2018/hyperlinkcolor" val="tx"/>
                    </a:ext>
                  </a:extLst>
                </a:hlinkClick>
              </a:rPr>
              <a:t>@laul0_68</a:t>
            </a:r>
            <a:endParaRPr lang="en-US" sz="882" dirty="0"/>
          </a:p>
          <a:p>
            <a:r>
              <a:rPr lang="en-US" sz="882" dirty="0"/>
              <a:t>Luis Mañez (</a:t>
            </a:r>
            <a:r>
              <a:rPr lang="en-US" sz="882" dirty="0" err="1"/>
              <a:t>ClearPeople</a:t>
            </a:r>
            <a:r>
              <a:rPr lang="en-US" sz="882" dirty="0"/>
              <a:t>) – </a:t>
            </a:r>
            <a:r>
              <a:rPr lang="en-US" sz="882" dirty="0">
                <a:hlinkClick r:id="rId30">
                  <a:extLst>
                    <a:ext uri="{A12FA001-AC4F-418D-AE19-62706E023703}">
                      <ahyp:hlinkClr xmlns:ahyp="http://schemas.microsoft.com/office/drawing/2018/hyperlinkcolor" val="tx"/>
                    </a:ext>
                  </a:extLst>
                </a:hlinkClick>
              </a:rPr>
              <a:t>@</a:t>
            </a:r>
            <a:r>
              <a:rPr lang="en-US" sz="882" dirty="0" err="1">
                <a:hlinkClick r:id="rId30">
                  <a:extLst>
                    <a:ext uri="{A12FA001-AC4F-418D-AE19-62706E023703}">
                      <ahyp:hlinkClr xmlns:ahyp="http://schemas.microsoft.com/office/drawing/2018/hyperlinkcolor" val="tx"/>
                    </a:ext>
                  </a:extLst>
                </a:hlinkClick>
              </a:rPr>
              <a:t>luismanez</a:t>
            </a:r>
            <a:endParaRPr lang="en-US" sz="882" dirty="0"/>
          </a:p>
          <a:p>
            <a:r>
              <a:rPr lang="en-US" sz="882" dirty="0"/>
              <a:t>Marc D Anderson (</a:t>
            </a:r>
            <a:r>
              <a:rPr lang="en-US" sz="882" dirty="0" err="1"/>
              <a:t>Sympraxis</a:t>
            </a:r>
            <a:r>
              <a:rPr lang="en-US" sz="882" dirty="0"/>
              <a:t> Consulting) – </a:t>
            </a:r>
            <a:r>
              <a:rPr lang="en-US" sz="882" dirty="0">
                <a:hlinkClick r:id="rId31">
                  <a:extLst>
                    <a:ext uri="{A12FA001-AC4F-418D-AE19-62706E023703}">
                      <ahyp:hlinkClr xmlns:ahyp="http://schemas.microsoft.com/office/drawing/2018/hyperlinkcolor" val="tx"/>
                    </a:ext>
                  </a:extLst>
                </a:hlinkClick>
              </a:rPr>
              <a:t>@</a:t>
            </a:r>
            <a:r>
              <a:rPr lang="en-US" sz="882" dirty="0" err="1">
                <a:hlinkClick r:id="rId31">
                  <a:extLst>
                    <a:ext uri="{A12FA001-AC4F-418D-AE19-62706E023703}">
                      <ahyp:hlinkClr xmlns:ahyp="http://schemas.microsoft.com/office/drawing/2018/hyperlinkcolor" val="tx"/>
                    </a:ext>
                  </a:extLst>
                </a:hlinkClick>
              </a:rPr>
              <a:t>sympmarc</a:t>
            </a:r>
            <a:endParaRPr lang="en-US" sz="882" dirty="0"/>
          </a:p>
          <a:p>
            <a:r>
              <a:rPr lang="en-US" sz="882" dirty="0"/>
              <a:t>Mikael Svenson (Puzzlepart) – </a:t>
            </a:r>
            <a:r>
              <a:rPr lang="en-US" sz="882" dirty="0">
                <a:hlinkClick r:id="rId32">
                  <a:extLst>
                    <a:ext uri="{A12FA001-AC4F-418D-AE19-62706E023703}">
                      <ahyp:hlinkClr xmlns:ahyp="http://schemas.microsoft.com/office/drawing/2018/hyperlinkcolor" val="tx"/>
                    </a:ext>
                  </a:extLst>
                </a:hlinkClick>
              </a:rPr>
              <a:t>@</a:t>
            </a:r>
            <a:r>
              <a:rPr lang="en-US" sz="882" dirty="0" err="1">
                <a:hlinkClick r:id="rId32">
                  <a:extLst>
                    <a:ext uri="{A12FA001-AC4F-418D-AE19-62706E023703}">
                      <ahyp:hlinkClr xmlns:ahyp="http://schemas.microsoft.com/office/drawing/2018/hyperlinkcolor" val="tx"/>
                    </a:ext>
                  </a:extLst>
                </a:hlinkClick>
              </a:rPr>
              <a:t>mikaelsvenson</a:t>
            </a:r>
            <a:endParaRPr lang="en-US" sz="882" dirty="0"/>
          </a:p>
          <a:p>
            <a:r>
              <a:rPr lang="en-US" sz="882" dirty="0"/>
              <a:t>Oleksandr </a:t>
            </a:r>
            <a:r>
              <a:rPr lang="en-US" sz="882" dirty="0" err="1"/>
              <a:t>Yatsenko</a:t>
            </a:r>
            <a:r>
              <a:rPr lang="en-US" sz="882" dirty="0"/>
              <a:t> – </a:t>
            </a:r>
            <a:r>
              <a:rPr lang="en-US" sz="882" dirty="0">
                <a:hlinkClick r:id="rId33">
                  <a:extLst>
                    <a:ext uri="{A12FA001-AC4F-418D-AE19-62706E023703}">
                      <ahyp:hlinkClr xmlns:ahyp="http://schemas.microsoft.com/office/drawing/2018/hyperlinkcolor" val="tx"/>
                    </a:ext>
                  </a:extLst>
                </a:hlinkClick>
              </a:rPr>
              <a:t>Oleksandr-</a:t>
            </a:r>
            <a:r>
              <a:rPr lang="en-US" sz="882" dirty="0" err="1">
                <a:hlinkClick r:id="rId33">
                  <a:extLst>
                    <a:ext uri="{A12FA001-AC4F-418D-AE19-62706E023703}">
                      <ahyp:hlinkClr xmlns:ahyp="http://schemas.microsoft.com/office/drawing/2018/hyperlinkcolor" val="tx"/>
                    </a:ext>
                  </a:extLst>
                </a:hlinkClick>
              </a:rPr>
              <a:t>Yatsenko</a:t>
            </a:r>
            <a:endParaRPr lang="en-US" sz="882" dirty="0"/>
          </a:p>
          <a:p>
            <a:r>
              <a:rPr lang="en-US" sz="882" dirty="0"/>
              <a:t>Paolo Pialorsi (PiaSys.com) – </a:t>
            </a:r>
            <a:r>
              <a:rPr lang="en-US" sz="882" dirty="0">
                <a:hlinkClick r:id="rId34">
                  <a:extLst>
                    <a:ext uri="{A12FA001-AC4F-418D-AE19-62706E023703}">
                      <ahyp:hlinkClr xmlns:ahyp="http://schemas.microsoft.com/office/drawing/2018/hyperlinkcolor" val="tx"/>
                    </a:ext>
                  </a:extLst>
                </a:hlinkClick>
              </a:rPr>
              <a:t>@</a:t>
            </a:r>
            <a:r>
              <a:rPr lang="en-US" sz="882" dirty="0" err="1">
                <a:hlinkClick r:id="rId34">
                  <a:extLst>
                    <a:ext uri="{A12FA001-AC4F-418D-AE19-62706E023703}">
                      <ahyp:hlinkClr xmlns:ahyp="http://schemas.microsoft.com/office/drawing/2018/hyperlinkcolor" val="tx"/>
                    </a:ext>
                  </a:extLst>
                </a:hlinkClick>
              </a:rPr>
              <a:t>PaoloPia</a:t>
            </a:r>
            <a:endParaRPr lang="en-US" sz="882" dirty="0"/>
          </a:p>
          <a:p>
            <a:r>
              <a:rPr lang="en-US" sz="882" dirty="0"/>
              <a:t>Paul Schaeflein – </a:t>
            </a:r>
            <a:r>
              <a:rPr lang="en-US" sz="882" dirty="0">
                <a:hlinkClick r:id="rId35">
                  <a:extLst>
                    <a:ext uri="{A12FA001-AC4F-418D-AE19-62706E023703}">
                      <ahyp:hlinkClr xmlns:ahyp="http://schemas.microsoft.com/office/drawing/2018/hyperlinkcolor" val="tx"/>
                    </a:ext>
                  </a:extLst>
                </a:hlinkClick>
              </a:rPr>
              <a:t>@</a:t>
            </a:r>
            <a:r>
              <a:rPr lang="en-US" sz="882" dirty="0" err="1">
                <a:hlinkClick r:id="rId35">
                  <a:extLst>
                    <a:ext uri="{A12FA001-AC4F-418D-AE19-62706E023703}">
                      <ahyp:hlinkClr xmlns:ahyp="http://schemas.microsoft.com/office/drawing/2018/hyperlinkcolor" val="tx"/>
                    </a:ext>
                  </a:extLst>
                </a:hlinkClick>
              </a:rPr>
              <a:t>paulschaeflein</a:t>
            </a:r>
            <a:endParaRPr lang="en-US" sz="882" dirty="0"/>
          </a:p>
          <a:p>
            <a:r>
              <a:rPr lang="en-US" sz="882" dirty="0"/>
              <a:t>Pieter Veenstra (Triad Group Plc) – </a:t>
            </a:r>
            <a:r>
              <a:rPr lang="en-US" sz="882" dirty="0">
                <a:hlinkClick r:id="rId36">
                  <a:extLst>
                    <a:ext uri="{A12FA001-AC4F-418D-AE19-62706E023703}">
                      <ahyp:hlinkClr xmlns:ahyp="http://schemas.microsoft.com/office/drawing/2018/hyperlinkcolor" val="tx"/>
                    </a:ext>
                  </a:extLst>
                </a:hlinkClick>
              </a:rPr>
              <a:t>@</a:t>
            </a:r>
            <a:r>
              <a:rPr lang="en-US" sz="882" dirty="0" err="1">
                <a:hlinkClick r:id="rId36">
                  <a:extLst>
                    <a:ext uri="{A12FA001-AC4F-418D-AE19-62706E023703}">
                      <ahyp:hlinkClr xmlns:ahyp="http://schemas.microsoft.com/office/drawing/2018/hyperlinkcolor" val="tx"/>
                    </a:ext>
                  </a:extLst>
                </a:hlinkClick>
              </a:rPr>
              <a:t>PieterVeenstra</a:t>
            </a:r>
            <a:endParaRPr lang="en-US" sz="882" dirty="0"/>
          </a:p>
          <a:p>
            <a:r>
              <a:rPr lang="en-US" sz="882" dirty="0"/>
              <a:t>Piotr </a:t>
            </a:r>
            <a:r>
              <a:rPr lang="en-US" sz="882" dirty="0" err="1"/>
              <a:t>Siatka</a:t>
            </a:r>
            <a:r>
              <a:rPr lang="en-US" sz="882" dirty="0"/>
              <a:t> (Valo Intranet) – </a:t>
            </a:r>
            <a:r>
              <a:rPr lang="en-US" sz="882" dirty="0">
                <a:hlinkClick r:id="rId37">
                  <a:extLst>
                    <a:ext uri="{A12FA001-AC4F-418D-AE19-62706E023703}">
                      <ahyp:hlinkClr xmlns:ahyp="http://schemas.microsoft.com/office/drawing/2018/hyperlinkcolor" val="tx"/>
                    </a:ext>
                  </a:extLst>
                </a:hlinkClick>
              </a:rPr>
              <a:t>@</a:t>
            </a:r>
            <a:r>
              <a:rPr lang="en-US" sz="882" dirty="0" err="1">
                <a:hlinkClick r:id="rId37">
                  <a:extLst>
                    <a:ext uri="{A12FA001-AC4F-418D-AE19-62706E023703}">
                      <ahyp:hlinkClr xmlns:ahyp="http://schemas.microsoft.com/office/drawing/2018/hyperlinkcolor" val="tx"/>
                    </a:ext>
                  </a:extLst>
                </a:hlinkClick>
              </a:rPr>
              <a:t>PiotrSiatka</a:t>
            </a:r>
            <a:endParaRPr lang="en-US" sz="882" dirty="0"/>
          </a:p>
          <a:p>
            <a:r>
              <a:rPr lang="en-US" sz="882" dirty="0"/>
              <a:t>Radi Atanassov (</a:t>
            </a:r>
            <a:r>
              <a:rPr lang="en-US" sz="882" dirty="0" err="1"/>
              <a:t>OneBit</a:t>
            </a:r>
            <a:r>
              <a:rPr lang="en-US" sz="882" dirty="0"/>
              <a:t> Software) – </a:t>
            </a:r>
            <a:r>
              <a:rPr lang="en-US" sz="882" dirty="0">
                <a:hlinkClick r:id="rId38">
                  <a:extLst>
                    <a:ext uri="{A12FA001-AC4F-418D-AE19-62706E023703}">
                      <ahyp:hlinkClr xmlns:ahyp="http://schemas.microsoft.com/office/drawing/2018/hyperlinkcolor" val="tx"/>
                    </a:ext>
                  </a:extLst>
                </a:hlinkClick>
              </a:rPr>
              <a:t>@</a:t>
            </a:r>
            <a:r>
              <a:rPr lang="en-US" sz="882" dirty="0" err="1">
                <a:hlinkClick r:id="rId38">
                  <a:extLst>
                    <a:ext uri="{A12FA001-AC4F-418D-AE19-62706E023703}">
                      <ahyp:hlinkClr xmlns:ahyp="http://schemas.microsoft.com/office/drawing/2018/hyperlinkcolor" val="tx"/>
                    </a:ext>
                  </a:extLst>
                </a:hlinkClick>
              </a:rPr>
              <a:t>RadiAtanassov</a:t>
            </a:r>
            <a:endParaRPr lang="en-US" sz="882" dirty="0"/>
          </a:p>
          <a:p>
            <a:r>
              <a:rPr lang="en-US" sz="882" dirty="0"/>
              <a:t>Russel Gove – </a:t>
            </a:r>
            <a:r>
              <a:rPr lang="en-US" sz="882" dirty="0">
                <a:hlinkClick r:id="rId39">
                  <a:extLst>
                    <a:ext uri="{A12FA001-AC4F-418D-AE19-62706E023703}">
                      <ahyp:hlinkClr xmlns:ahyp="http://schemas.microsoft.com/office/drawing/2018/hyperlinkcolor" val="tx"/>
                    </a:ext>
                  </a:extLst>
                </a:hlinkClick>
              </a:rPr>
              <a:t>@</a:t>
            </a:r>
            <a:r>
              <a:rPr lang="en-US" sz="882" dirty="0" err="1">
                <a:hlinkClick r:id="rId39">
                  <a:extLst>
                    <a:ext uri="{A12FA001-AC4F-418D-AE19-62706E023703}">
                      <ahyp:hlinkClr xmlns:ahyp="http://schemas.microsoft.com/office/drawing/2018/hyperlinkcolor" val="tx"/>
                    </a:ext>
                  </a:extLst>
                </a:hlinkClick>
              </a:rPr>
              <a:t>russgove</a:t>
            </a:r>
            <a:endParaRPr lang="en-US" sz="882" dirty="0"/>
          </a:p>
          <a:p>
            <a:r>
              <a:rPr lang="en-US" sz="882" dirty="0"/>
              <a:t>Sebastien Levert (Valo Intranet) – </a:t>
            </a:r>
            <a:r>
              <a:rPr lang="en-US" sz="882" dirty="0">
                <a:hlinkClick r:id="rId40">
                  <a:extLst>
                    <a:ext uri="{A12FA001-AC4F-418D-AE19-62706E023703}">
                      <ahyp:hlinkClr xmlns:ahyp="http://schemas.microsoft.com/office/drawing/2018/hyperlinkcolor" val="tx"/>
                    </a:ext>
                  </a:extLst>
                </a:hlinkClick>
              </a:rPr>
              <a:t>@</a:t>
            </a:r>
            <a:r>
              <a:rPr lang="en-US" sz="882" dirty="0" err="1">
                <a:hlinkClick r:id="rId40">
                  <a:extLst>
                    <a:ext uri="{A12FA001-AC4F-418D-AE19-62706E023703}">
                      <ahyp:hlinkClr xmlns:ahyp="http://schemas.microsoft.com/office/drawing/2018/hyperlinkcolor" val="tx"/>
                    </a:ext>
                  </a:extLst>
                </a:hlinkClick>
              </a:rPr>
              <a:t>sebastienlevert</a:t>
            </a:r>
            <a:endParaRPr lang="en-US" sz="882" dirty="0"/>
          </a:p>
          <a:p>
            <a:r>
              <a:rPr lang="en-US" sz="882" dirty="0"/>
              <a:t>Simon Ågren (Sogeti) – </a:t>
            </a:r>
            <a:r>
              <a:rPr lang="en-US" sz="882" dirty="0">
                <a:hlinkClick r:id="rId41">
                  <a:extLst>
                    <a:ext uri="{A12FA001-AC4F-418D-AE19-62706E023703}">
                      <ahyp:hlinkClr xmlns:ahyp="http://schemas.microsoft.com/office/drawing/2018/hyperlinkcolor" val="tx"/>
                    </a:ext>
                  </a:extLst>
                </a:hlinkClick>
              </a:rPr>
              <a:t>@</a:t>
            </a:r>
            <a:r>
              <a:rPr lang="en-US" sz="882" dirty="0" err="1">
                <a:hlinkClick r:id="rId41">
                  <a:extLst>
                    <a:ext uri="{A12FA001-AC4F-418D-AE19-62706E023703}">
                      <ahyp:hlinkClr xmlns:ahyp="http://schemas.microsoft.com/office/drawing/2018/hyperlinkcolor" val="tx"/>
                    </a:ext>
                  </a:extLst>
                </a:hlinkClick>
              </a:rPr>
              <a:t>agrenpoint</a:t>
            </a:r>
            <a:endParaRPr lang="en-US" sz="882" dirty="0"/>
          </a:p>
          <a:p>
            <a:r>
              <a:rPr lang="en-US" sz="882" dirty="0"/>
              <a:t>Spencer Harbar (</a:t>
            </a:r>
            <a:r>
              <a:rPr lang="en-US" sz="882" dirty="0" err="1"/>
              <a:t>ClearPeople</a:t>
            </a:r>
            <a:r>
              <a:rPr lang="en-US" sz="882" dirty="0"/>
              <a:t>) – </a:t>
            </a:r>
            <a:r>
              <a:rPr lang="en-US" sz="882" dirty="0">
                <a:hlinkClick r:id="rId42">
                  <a:extLst>
                    <a:ext uri="{A12FA001-AC4F-418D-AE19-62706E023703}">
                      <ahyp:hlinkClr xmlns:ahyp="http://schemas.microsoft.com/office/drawing/2018/hyperlinkcolor" val="tx"/>
                    </a:ext>
                  </a:extLst>
                </a:hlinkClick>
              </a:rPr>
              <a:t>@</a:t>
            </a:r>
            <a:r>
              <a:rPr lang="en-US" sz="882" dirty="0" err="1">
                <a:hlinkClick r:id="rId42">
                  <a:extLst>
                    <a:ext uri="{A12FA001-AC4F-418D-AE19-62706E023703}">
                      <ahyp:hlinkClr xmlns:ahyp="http://schemas.microsoft.com/office/drawing/2018/hyperlinkcolor" val="tx"/>
                    </a:ext>
                  </a:extLst>
                </a:hlinkClick>
              </a:rPr>
              <a:t>harbars</a:t>
            </a:r>
            <a:endParaRPr lang="en-US" sz="882" dirty="0"/>
          </a:p>
          <a:p>
            <a:endParaRPr lang="en-US" sz="100" dirty="0"/>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7369447" y="949753"/>
            <a:ext cx="3747161" cy="2995716"/>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77" indent="-281677" defTabSz="914367">
              <a:spcBef>
                <a:spcPts val="1200"/>
              </a:spcBef>
              <a:buClr>
                <a:srgbClr val="2F2F2F"/>
              </a:buClr>
            </a:pPr>
            <a:r>
              <a:rPr lang="en-US" sz="882" dirty="0">
                <a:solidFill>
                  <a:srgbClr val="0078D7"/>
                </a:solidFill>
                <a:latin typeface="Segoe UI Semibold"/>
              </a:rPr>
              <a:t>Stefan Bauer (n8d) – </a:t>
            </a:r>
            <a:r>
              <a:rPr lang="en-US" sz="882" dirty="0">
                <a:solidFill>
                  <a:srgbClr val="0078D7"/>
                </a:solidFill>
                <a:latin typeface="Segoe UI Semibold"/>
                <a:hlinkClick r:id="rId43">
                  <a:extLst>
                    <a:ext uri="{A12FA001-AC4F-418D-AE19-62706E023703}">
                      <ahyp:hlinkClr xmlns:ahyp="http://schemas.microsoft.com/office/drawing/2018/hyperlinkcolor" val="tx"/>
                    </a:ext>
                  </a:extLst>
                </a:hlinkClick>
              </a:rPr>
              <a:t>@</a:t>
            </a:r>
            <a:r>
              <a:rPr lang="en-US" sz="882" dirty="0" err="1">
                <a:solidFill>
                  <a:srgbClr val="0078D7"/>
                </a:solidFill>
                <a:latin typeface="Segoe UI Semibold"/>
                <a:hlinkClick r:id="rId43">
                  <a:extLst>
                    <a:ext uri="{A12FA001-AC4F-418D-AE19-62706E023703}">
                      <ahyp:hlinkClr xmlns:ahyp="http://schemas.microsoft.com/office/drawing/2018/hyperlinkcolor" val="tx"/>
                    </a:ext>
                  </a:extLst>
                </a:hlinkClick>
              </a:rPr>
              <a:t>StfBauer</a:t>
            </a:r>
            <a:endParaRPr lang="en-US" sz="882" dirty="0">
              <a:solidFill>
                <a:srgbClr val="0078D7"/>
              </a:solidFill>
              <a:latin typeface="Segoe UI Semibold"/>
            </a:endParaRPr>
          </a:p>
          <a:p>
            <a:pPr marL="281677" indent="-281677" defTabSz="914367">
              <a:spcBef>
                <a:spcPts val="1200"/>
              </a:spcBef>
              <a:buClr>
                <a:srgbClr val="2F2F2F"/>
              </a:buClr>
            </a:pPr>
            <a:r>
              <a:rPr lang="en-US" sz="882" dirty="0" err="1">
                <a:solidFill>
                  <a:srgbClr val="0078D7"/>
                </a:solidFill>
                <a:latin typeface="Segoe UI Semibold"/>
              </a:rPr>
              <a:t>taraldga</a:t>
            </a:r>
            <a:r>
              <a:rPr lang="en-US" sz="882" dirty="0">
                <a:solidFill>
                  <a:srgbClr val="0078D7"/>
                </a:solidFill>
                <a:latin typeface="Segoe UI Semibold"/>
              </a:rPr>
              <a:t> alias – </a:t>
            </a:r>
            <a:r>
              <a:rPr lang="en-US" sz="882" dirty="0" err="1">
                <a:solidFill>
                  <a:srgbClr val="0078D7"/>
                </a:solidFill>
                <a:latin typeface="Segoe UI Semibold"/>
                <a:hlinkClick r:id="rId44">
                  <a:extLst>
                    <a:ext uri="{A12FA001-AC4F-418D-AE19-62706E023703}">
                      <ahyp:hlinkClr xmlns:ahyp="http://schemas.microsoft.com/office/drawing/2018/hyperlinkcolor" val="tx"/>
                    </a:ext>
                  </a:extLst>
                </a:hlinkClick>
              </a:rPr>
              <a:t>taraldga</a:t>
            </a:r>
            <a:endParaRPr lang="en-US" sz="882" dirty="0">
              <a:solidFill>
                <a:srgbClr val="0078D7"/>
              </a:solidFill>
              <a:latin typeface="Segoe UI Semibold"/>
            </a:endParaRPr>
          </a:p>
          <a:p>
            <a:pPr marL="281677" indent="-281677" defTabSz="914367">
              <a:spcBef>
                <a:spcPts val="1200"/>
              </a:spcBef>
              <a:buClr>
                <a:srgbClr val="2F2F2F"/>
              </a:buClr>
            </a:pPr>
            <a:r>
              <a:rPr lang="en-US" sz="882" dirty="0">
                <a:solidFill>
                  <a:srgbClr val="0078D7"/>
                </a:solidFill>
                <a:latin typeface="Segoe UI Semibold"/>
              </a:rPr>
              <a:t>Thomas Berman (Cadenza Software) – </a:t>
            </a:r>
            <a:r>
              <a:rPr lang="en-US" sz="882" dirty="0" err="1">
                <a:solidFill>
                  <a:srgbClr val="0078D7"/>
                </a:solidFill>
                <a:latin typeface="Segoe UI Semibold"/>
                <a:hlinkClick r:id="rId45">
                  <a:extLst>
                    <a:ext uri="{A12FA001-AC4F-418D-AE19-62706E023703}">
                      <ahyp:hlinkClr xmlns:ahyp="http://schemas.microsoft.com/office/drawing/2018/hyperlinkcolor" val="tx"/>
                    </a:ext>
                  </a:extLst>
                </a:hlinkClick>
              </a:rPr>
              <a:t>thomasberman</a:t>
            </a:r>
            <a:endParaRPr lang="en-US" sz="882" dirty="0">
              <a:solidFill>
                <a:srgbClr val="0078D7"/>
              </a:solidFill>
              <a:latin typeface="Segoe UI Semibold"/>
            </a:endParaRPr>
          </a:p>
          <a:p>
            <a:pPr marL="281677" indent="-281677" defTabSz="914367">
              <a:spcBef>
                <a:spcPts val="1200"/>
              </a:spcBef>
              <a:buClr>
                <a:srgbClr val="2F2F2F"/>
              </a:buClr>
            </a:pPr>
            <a:r>
              <a:rPr lang="en-US" sz="882" dirty="0">
                <a:solidFill>
                  <a:srgbClr val="0078D7"/>
                </a:solidFill>
                <a:latin typeface="Segoe UI Semibold"/>
              </a:rPr>
              <a:t>Tahir Naveed – </a:t>
            </a:r>
            <a:r>
              <a:rPr lang="en-US" sz="882" dirty="0">
                <a:solidFill>
                  <a:srgbClr val="0078D7"/>
                </a:solidFill>
                <a:latin typeface="Segoe UI Semibold"/>
                <a:hlinkClick r:id="rId46">
                  <a:extLst>
                    <a:ext uri="{A12FA001-AC4F-418D-AE19-62706E023703}">
                      <ahyp:hlinkClr xmlns:ahyp="http://schemas.microsoft.com/office/drawing/2018/hyperlinkcolor" val="tx"/>
                    </a:ext>
                  </a:extLst>
                </a:hlinkClick>
              </a:rPr>
              <a:t>@</a:t>
            </a:r>
            <a:r>
              <a:rPr lang="en-US" sz="882" dirty="0" err="1">
                <a:solidFill>
                  <a:srgbClr val="0078D7"/>
                </a:solidFill>
                <a:latin typeface="Segoe UI Semibold"/>
                <a:hlinkClick r:id="rId46">
                  <a:extLst>
                    <a:ext uri="{A12FA001-AC4F-418D-AE19-62706E023703}">
                      <ahyp:hlinkClr xmlns:ahyp="http://schemas.microsoft.com/office/drawing/2018/hyperlinkcolor" val="tx"/>
                    </a:ext>
                  </a:extLst>
                </a:hlinkClick>
              </a:rPr>
              <a:t>NooriNath</a:t>
            </a:r>
            <a:endParaRPr lang="en-US" sz="882" dirty="0">
              <a:solidFill>
                <a:srgbClr val="0078D7"/>
              </a:solidFill>
              <a:latin typeface="Segoe UI Semibold"/>
            </a:endParaRPr>
          </a:p>
          <a:p>
            <a:pPr marL="281677" indent="-281677" defTabSz="914367">
              <a:spcBef>
                <a:spcPts val="1200"/>
              </a:spcBef>
              <a:buClr>
                <a:srgbClr val="2F2F2F"/>
              </a:buClr>
            </a:pPr>
            <a:r>
              <a:rPr lang="en-US" sz="882" dirty="0">
                <a:solidFill>
                  <a:srgbClr val="0078D7"/>
                </a:solidFill>
                <a:latin typeface="Segoe UI Semibold"/>
              </a:rPr>
              <a:t>Tomi Tavela (Valo Intranet) – </a:t>
            </a:r>
            <a:r>
              <a:rPr lang="en-US" sz="882" dirty="0">
                <a:solidFill>
                  <a:srgbClr val="0078D7"/>
                </a:solidFill>
                <a:latin typeface="Segoe UI Semibold"/>
                <a:hlinkClick r:id="rId47">
                  <a:extLst>
                    <a:ext uri="{A12FA001-AC4F-418D-AE19-62706E023703}">
                      <ahyp:hlinkClr xmlns:ahyp="http://schemas.microsoft.com/office/drawing/2018/hyperlinkcolor" val="tx"/>
                    </a:ext>
                  </a:extLst>
                </a:hlinkClick>
              </a:rPr>
              <a:t>@</a:t>
            </a:r>
            <a:r>
              <a:rPr lang="en-US" sz="882" dirty="0" err="1">
                <a:solidFill>
                  <a:srgbClr val="0078D7"/>
                </a:solidFill>
                <a:latin typeface="Segoe UI Semibold"/>
                <a:hlinkClick r:id="rId47">
                  <a:extLst>
                    <a:ext uri="{A12FA001-AC4F-418D-AE19-62706E023703}">
                      <ahyp:hlinkClr xmlns:ahyp="http://schemas.microsoft.com/office/drawing/2018/hyperlinkcolor" val="tx"/>
                    </a:ext>
                  </a:extLst>
                </a:hlinkClick>
              </a:rPr>
              <a:t>tavikukko</a:t>
            </a:r>
            <a:endParaRPr lang="en-US" sz="882" dirty="0">
              <a:solidFill>
                <a:srgbClr val="0078D7"/>
              </a:solidFill>
              <a:latin typeface="Segoe UI Semibold"/>
            </a:endParaRPr>
          </a:p>
          <a:p>
            <a:pPr marL="281677" indent="-281677" defTabSz="914367">
              <a:spcBef>
                <a:spcPts val="1200"/>
              </a:spcBef>
              <a:buClr>
                <a:srgbClr val="2F2F2F"/>
              </a:buClr>
            </a:pPr>
            <a:r>
              <a:rPr lang="en-US" sz="882" dirty="0" err="1">
                <a:solidFill>
                  <a:srgbClr val="0078D7"/>
                </a:solidFill>
                <a:latin typeface="Segoe UI Semibold"/>
              </a:rPr>
              <a:t>Vardhaman</a:t>
            </a:r>
            <a:r>
              <a:rPr lang="en-US" sz="882" dirty="0">
                <a:solidFill>
                  <a:srgbClr val="0078D7"/>
                </a:solidFill>
                <a:latin typeface="Segoe UI Semibold"/>
              </a:rPr>
              <a:t> Deshpande (Content and Code) – </a:t>
            </a:r>
            <a:r>
              <a:rPr lang="en-US" sz="882" dirty="0" err="1">
                <a:solidFill>
                  <a:srgbClr val="0078D7"/>
                </a:solidFill>
                <a:latin typeface="Segoe UI Semibold"/>
                <a:hlinkClick r:id="rId48">
                  <a:extLst>
                    <a:ext uri="{A12FA001-AC4F-418D-AE19-62706E023703}">
                      <ahyp:hlinkClr xmlns:ahyp="http://schemas.microsoft.com/office/drawing/2018/hyperlinkcolor" val="tx"/>
                    </a:ext>
                  </a:extLst>
                </a:hlinkClick>
              </a:rPr>
              <a:t>vrdmn</a:t>
            </a:r>
            <a:endParaRPr lang="en-US" sz="882" dirty="0">
              <a:solidFill>
                <a:srgbClr val="0078D7"/>
              </a:solidFill>
              <a:latin typeface="Segoe UI Semibold"/>
            </a:endParaRPr>
          </a:p>
          <a:p>
            <a:pPr marL="281677" indent="-281677" defTabSz="914367">
              <a:spcBef>
                <a:spcPts val="1200"/>
              </a:spcBef>
              <a:buClr>
                <a:srgbClr val="2F2F2F"/>
              </a:buClr>
            </a:pPr>
            <a:r>
              <a:rPr lang="en-US" sz="882" dirty="0">
                <a:solidFill>
                  <a:srgbClr val="0078D7"/>
                </a:solidFill>
                <a:latin typeface="Segoe UI Semibold"/>
              </a:rPr>
              <a:t>Waldek Mastykarz (Rencore) – </a:t>
            </a:r>
            <a:r>
              <a:rPr lang="en-US" sz="882" dirty="0">
                <a:solidFill>
                  <a:srgbClr val="0078D7"/>
                </a:solidFill>
                <a:latin typeface="Segoe UI Semibold"/>
                <a:hlinkClick r:id="rId49">
                  <a:extLst>
                    <a:ext uri="{A12FA001-AC4F-418D-AE19-62706E023703}">
                      <ahyp:hlinkClr xmlns:ahyp="http://schemas.microsoft.com/office/drawing/2018/hyperlinkcolor" val="tx"/>
                    </a:ext>
                  </a:extLst>
                </a:hlinkClick>
              </a:rPr>
              <a:t>@</a:t>
            </a:r>
            <a:r>
              <a:rPr lang="en-US" sz="882" dirty="0" err="1">
                <a:solidFill>
                  <a:srgbClr val="0078D7"/>
                </a:solidFill>
                <a:latin typeface="Segoe UI Semibold"/>
                <a:hlinkClick r:id="rId49">
                  <a:extLst>
                    <a:ext uri="{A12FA001-AC4F-418D-AE19-62706E023703}">
                      <ahyp:hlinkClr xmlns:ahyp="http://schemas.microsoft.com/office/drawing/2018/hyperlinkcolor" val="tx"/>
                    </a:ext>
                  </a:extLst>
                </a:hlinkClick>
              </a:rPr>
              <a:t>waldekm</a:t>
            </a:r>
            <a:endParaRPr lang="en-US" sz="882" dirty="0">
              <a:solidFill>
                <a:srgbClr val="0078D7"/>
              </a:solidFill>
              <a:latin typeface="Segoe UI Semibold"/>
            </a:endParaRPr>
          </a:p>
          <a:p>
            <a:pPr marL="281677" indent="-281677" defTabSz="914367">
              <a:spcBef>
                <a:spcPts val="1200"/>
              </a:spcBef>
              <a:buClr>
                <a:srgbClr val="2F2F2F"/>
              </a:buClr>
            </a:pPr>
            <a:r>
              <a:rPr lang="en-US" sz="882" dirty="0" err="1">
                <a:solidFill>
                  <a:srgbClr val="0078D7"/>
                </a:solidFill>
                <a:latin typeface="Segoe UI Semibold"/>
              </a:rPr>
              <a:t>Velin</a:t>
            </a:r>
            <a:r>
              <a:rPr lang="en-US" sz="882" dirty="0">
                <a:solidFill>
                  <a:srgbClr val="0078D7"/>
                </a:solidFill>
                <a:latin typeface="Segoe UI Semibold"/>
              </a:rPr>
              <a:t> </a:t>
            </a:r>
            <a:r>
              <a:rPr lang="en-US" sz="882" dirty="0" err="1">
                <a:solidFill>
                  <a:srgbClr val="0078D7"/>
                </a:solidFill>
                <a:latin typeface="Segoe UI Semibold"/>
              </a:rPr>
              <a:t>Georgiev</a:t>
            </a:r>
            <a:r>
              <a:rPr lang="en-US" sz="882" dirty="0">
                <a:solidFill>
                  <a:srgbClr val="0078D7"/>
                </a:solidFill>
                <a:latin typeface="Segoe UI Semibold"/>
              </a:rPr>
              <a:t> – </a:t>
            </a:r>
            <a:r>
              <a:rPr lang="en-US" sz="882" dirty="0">
                <a:solidFill>
                  <a:srgbClr val="0078D7"/>
                </a:solidFill>
                <a:latin typeface="Segoe UI Semibold"/>
                <a:hlinkClick r:id="rId50">
                  <a:extLst>
                    <a:ext uri="{A12FA001-AC4F-418D-AE19-62706E023703}">
                      <ahyp:hlinkClr xmlns:ahyp="http://schemas.microsoft.com/office/drawing/2018/hyperlinkcolor" val="tx"/>
                    </a:ext>
                  </a:extLst>
                </a:hlinkClick>
              </a:rPr>
              <a:t>@</a:t>
            </a:r>
            <a:r>
              <a:rPr lang="en-US" sz="882" dirty="0" err="1">
                <a:solidFill>
                  <a:srgbClr val="0078D7"/>
                </a:solidFill>
                <a:latin typeface="Segoe UI Semibold"/>
                <a:hlinkClick r:id="rId50">
                  <a:extLst>
                    <a:ext uri="{A12FA001-AC4F-418D-AE19-62706E023703}">
                      <ahyp:hlinkClr xmlns:ahyp="http://schemas.microsoft.com/office/drawing/2018/hyperlinkcolor" val="tx"/>
                    </a:ext>
                  </a:extLst>
                </a:hlinkClick>
              </a:rPr>
              <a:t>velingeorgiev</a:t>
            </a:r>
            <a:endParaRPr lang="en-US" sz="882" dirty="0">
              <a:solidFill>
                <a:srgbClr val="0078D7"/>
              </a:solidFill>
              <a:latin typeface="Segoe UI Semibold"/>
            </a:endParaRPr>
          </a:p>
          <a:p>
            <a:pPr marL="281677" indent="-281677" defTabSz="914367">
              <a:spcBef>
                <a:spcPts val="1200"/>
              </a:spcBef>
              <a:buClr>
                <a:srgbClr val="2F2F2F"/>
              </a:buClr>
            </a:pPr>
            <a:r>
              <a:rPr lang="en-US" sz="882" dirty="0">
                <a:solidFill>
                  <a:srgbClr val="0078D7"/>
                </a:solidFill>
                <a:latin typeface="Segoe UI Semibold"/>
              </a:rPr>
              <a:t>Vincent </a:t>
            </a:r>
            <a:r>
              <a:rPr lang="en-US" sz="882" dirty="0" err="1">
                <a:solidFill>
                  <a:srgbClr val="0078D7"/>
                </a:solidFill>
                <a:latin typeface="Segoe UI Semibold"/>
              </a:rPr>
              <a:t>Biret</a:t>
            </a:r>
            <a:r>
              <a:rPr lang="en-US" sz="882" dirty="0">
                <a:solidFill>
                  <a:srgbClr val="0078D7"/>
                </a:solidFill>
                <a:latin typeface="Segoe UI Semibold"/>
              </a:rPr>
              <a:t> (2toLead) – </a:t>
            </a:r>
            <a:r>
              <a:rPr lang="en-US" sz="882" dirty="0">
                <a:solidFill>
                  <a:srgbClr val="0078D7"/>
                </a:solidFill>
                <a:latin typeface="Segoe UI Semibold"/>
                <a:hlinkClick r:id="rId51">
                  <a:extLst>
                    <a:ext uri="{A12FA001-AC4F-418D-AE19-62706E023703}">
                      <ahyp:hlinkClr xmlns:ahyp="http://schemas.microsoft.com/office/drawing/2018/hyperlinkcolor" val="tx"/>
                    </a:ext>
                  </a:extLst>
                </a:hlinkClick>
              </a:rPr>
              <a:t>@</a:t>
            </a:r>
            <a:r>
              <a:rPr lang="en-US" sz="882" dirty="0" err="1">
                <a:solidFill>
                  <a:srgbClr val="0078D7"/>
                </a:solidFill>
                <a:latin typeface="Segoe UI Semibold"/>
                <a:hlinkClick r:id="rId51">
                  <a:extLst>
                    <a:ext uri="{A12FA001-AC4F-418D-AE19-62706E023703}">
                      <ahyp:hlinkClr xmlns:ahyp="http://schemas.microsoft.com/office/drawing/2018/hyperlinkcolor" val="tx"/>
                    </a:ext>
                  </a:extLst>
                </a:hlinkClick>
              </a:rPr>
              <a:t>baywet</a:t>
            </a:r>
            <a:endParaRPr lang="en-US" sz="882" dirty="0">
              <a:solidFill>
                <a:srgbClr val="0078D7"/>
              </a:solidFill>
              <a:latin typeface="Segoe UI Semibold"/>
            </a:endParaRPr>
          </a:p>
          <a:p>
            <a:pPr marL="281677" indent="-281677" defTabSz="914367">
              <a:spcBef>
                <a:spcPts val="1200"/>
              </a:spcBef>
              <a:buClr>
                <a:srgbClr val="2F2F2F"/>
              </a:buClr>
            </a:pPr>
            <a:r>
              <a:rPr lang="en-US" sz="882" dirty="0" err="1">
                <a:solidFill>
                  <a:srgbClr val="0078D7"/>
                </a:solidFill>
                <a:latin typeface="Segoe UI Semibold"/>
              </a:rPr>
              <a:t>ytterstrom</a:t>
            </a:r>
            <a:r>
              <a:rPr lang="en-US" sz="882" dirty="0">
                <a:solidFill>
                  <a:srgbClr val="0078D7"/>
                </a:solidFill>
                <a:latin typeface="Segoe UI Semibold"/>
              </a:rPr>
              <a:t> alias – </a:t>
            </a:r>
            <a:r>
              <a:rPr lang="en-US" sz="882" dirty="0" err="1">
                <a:solidFill>
                  <a:srgbClr val="0078D7"/>
                </a:solidFill>
                <a:latin typeface="Segoe UI Semibold"/>
                <a:hlinkClick r:id="rId52">
                  <a:extLst>
                    <a:ext uri="{A12FA001-AC4F-418D-AE19-62706E023703}">
                      <ahyp:hlinkClr xmlns:ahyp="http://schemas.microsoft.com/office/drawing/2018/hyperlinkcolor" val="tx"/>
                    </a:ext>
                  </a:extLst>
                </a:hlinkClick>
              </a:rPr>
              <a:t>ytterstrom</a:t>
            </a:r>
            <a:endParaRPr lang="en-US" sz="882" dirty="0">
              <a:solidFill>
                <a:srgbClr val="0078D7"/>
              </a:solidFill>
              <a:latin typeface="Segoe UI Semibold"/>
            </a:endParaRPr>
          </a:p>
          <a:p>
            <a:pPr marL="281677" indent="-281677" defTabSz="914367">
              <a:spcBef>
                <a:spcPts val="1200"/>
              </a:spcBef>
              <a:buClr>
                <a:srgbClr val="2F2F2F"/>
              </a:buClr>
            </a:pPr>
            <a:endParaRPr lang="en-US" sz="392" dirty="0">
              <a:solidFill>
                <a:srgbClr val="0078D7"/>
              </a:solidFill>
              <a:latin typeface="Segoe UI Semibold"/>
            </a:endParaRPr>
          </a:p>
        </p:txBody>
      </p:sp>
    </p:spTree>
    <p:extLst>
      <p:ext uri="{BB962C8B-B14F-4D97-AF65-F5344CB8AC3E}">
        <p14:creationId xmlns:p14="http://schemas.microsoft.com/office/powerpoint/2010/main" val="194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CC2E-4392-4EB3-90A2-49DB65B76F63}"/>
              </a:ext>
            </a:extLst>
          </p:cNvPr>
          <p:cNvSpPr>
            <a:spLocks noGrp="1"/>
          </p:cNvSpPr>
          <p:nvPr>
            <p:ph type="title"/>
          </p:nvPr>
        </p:nvSpPr>
        <p:spPr>
          <a:xfrm>
            <a:off x="269240" y="289957"/>
            <a:ext cx="11796432" cy="899537"/>
          </a:xfrm>
        </p:spPr>
        <p:txBody>
          <a:bodyPr/>
          <a:lstStyle/>
          <a:p>
            <a:r>
              <a:rPr lang="en-US" sz="4313" dirty="0"/>
              <a:t>Companies involved with January 2019 release</a:t>
            </a:r>
          </a:p>
        </p:txBody>
      </p:sp>
      <p:sp>
        <p:nvSpPr>
          <p:cNvPr id="3" name="Text Placeholder 2">
            <a:extLst>
              <a:ext uri="{FF2B5EF4-FFF2-40B4-BE49-F238E27FC236}">
                <a16:creationId xmlns:a16="http://schemas.microsoft.com/office/drawing/2014/main" id="{7D5700AA-5607-4F60-9BC2-ADA97972DEE6}"/>
              </a:ext>
            </a:extLst>
          </p:cNvPr>
          <p:cNvSpPr>
            <a:spLocks noGrp="1"/>
          </p:cNvSpPr>
          <p:nvPr>
            <p:ph type="body" sz="quarter" idx="10"/>
          </p:nvPr>
        </p:nvSpPr>
        <p:spPr>
          <a:xfrm>
            <a:off x="269239" y="1189495"/>
            <a:ext cx="11653523" cy="2975022"/>
          </a:xfrm>
        </p:spPr>
        <p:txBody>
          <a:bodyPr/>
          <a:lstStyle/>
          <a:p>
            <a:r>
              <a:rPr lang="en-US" sz="3529" dirty="0"/>
              <a:t>Companies which provided support for PnP initiative by allowing their employees to contribute to our open source projects</a:t>
            </a:r>
          </a:p>
          <a:p>
            <a:pPr lvl="1"/>
            <a:r>
              <a:rPr lang="en-US" dirty="0"/>
              <a:t>These are companies, from where we got approval to use their logo</a:t>
            </a:r>
          </a:p>
          <a:p>
            <a:pPr lvl="1"/>
            <a:r>
              <a:rPr lang="en-US" dirty="0"/>
              <a:t>You contributed and your company is not here? – Send us an email with your permissions and logo</a:t>
            </a:r>
            <a:endParaRPr lang="fi-FI" dirty="0"/>
          </a:p>
          <a:p>
            <a:endParaRPr lang="en-US" dirty="0"/>
          </a:p>
        </p:txBody>
      </p:sp>
      <p:pic>
        <p:nvPicPr>
          <p:cNvPr id="4" name="Picture 2" descr="Image result for clapping hands">
            <a:extLst>
              <a:ext uri="{FF2B5EF4-FFF2-40B4-BE49-F238E27FC236}">
                <a16:creationId xmlns:a16="http://schemas.microsoft.com/office/drawing/2014/main" id="{CC6E4EA6-5BDA-4A4B-A001-D417BA69034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8282218" y="4361908"/>
            <a:ext cx="3909783" cy="24956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earPeople">
            <a:extLst>
              <a:ext uri="{FF2B5EF4-FFF2-40B4-BE49-F238E27FC236}">
                <a16:creationId xmlns:a16="http://schemas.microsoft.com/office/drawing/2014/main" id="{E6015219-8146-4318-9288-5C48F21521C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47879" y="4289663"/>
            <a:ext cx="1714183" cy="8507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MI">
            <a:extLst>
              <a:ext uri="{FF2B5EF4-FFF2-40B4-BE49-F238E27FC236}">
                <a16:creationId xmlns:a16="http://schemas.microsoft.com/office/drawing/2014/main" id="{47043819-D864-4A6A-971C-1C1460086E6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55471" y="5424207"/>
            <a:ext cx="1213909" cy="55092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iasys">
            <a:extLst>
              <a:ext uri="{FF2B5EF4-FFF2-40B4-BE49-F238E27FC236}">
                <a16:creationId xmlns:a16="http://schemas.microsoft.com/office/drawing/2014/main" id="{F22C6567-8744-4A55-800D-9FA4B02B253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884611" y="3795949"/>
            <a:ext cx="1213910" cy="32682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onebit software">
            <a:extLst>
              <a:ext uri="{FF2B5EF4-FFF2-40B4-BE49-F238E27FC236}">
                <a16:creationId xmlns:a16="http://schemas.microsoft.com/office/drawing/2014/main" id="{DD1925C5-37F8-4A49-B4E6-28E90D8A579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965483" y="4240578"/>
            <a:ext cx="780360" cy="51686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encore">
            <a:extLst>
              <a:ext uri="{FF2B5EF4-FFF2-40B4-BE49-F238E27FC236}">
                <a16:creationId xmlns:a16="http://schemas.microsoft.com/office/drawing/2014/main" id="{DC07B22F-0676-4258-8993-D451343D5B8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00605" y="5475451"/>
            <a:ext cx="1831583" cy="6960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sign&#10;&#10;Description generated with high confidence">
            <a:extLst>
              <a:ext uri="{FF2B5EF4-FFF2-40B4-BE49-F238E27FC236}">
                <a16:creationId xmlns:a16="http://schemas.microsoft.com/office/drawing/2014/main" id="{F4C22449-82B0-4E57-9F6D-308C91182C1B}"/>
              </a:ext>
            </a:extLst>
          </p:cNvPr>
          <p:cNvPicPr>
            <a:picLocks noChangeAspect="1"/>
          </p:cNvPicPr>
          <p:nvPr/>
        </p:nvPicPr>
        <p:blipFill>
          <a:blip r:embed="rId9"/>
          <a:stretch>
            <a:fillRect/>
          </a:stretch>
        </p:blipFill>
        <p:spPr>
          <a:xfrm>
            <a:off x="6131056" y="5861179"/>
            <a:ext cx="1213910" cy="817366"/>
          </a:xfrm>
          <a:prstGeom prst="rect">
            <a:avLst/>
          </a:prstGeom>
        </p:spPr>
      </p:pic>
      <p:pic>
        <p:nvPicPr>
          <p:cNvPr id="8" name="Picture 7">
            <a:extLst>
              <a:ext uri="{FF2B5EF4-FFF2-40B4-BE49-F238E27FC236}">
                <a16:creationId xmlns:a16="http://schemas.microsoft.com/office/drawing/2014/main" id="{3F09C7E8-6602-472E-907D-85DE4A437AE4}"/>
              </a:ext>
            </a:extLst>
          </p:cNvPr>
          <p:cNvPicPr>
            <a:picLocks noChangeAspect="1"/>
          </p:cNvPicPr>
          <p:nvPr/>
        </p:nvPicPr>
        <p:blipFill>
          <a:blip r:embed="rId10"/>
          <a:stretch>
            <a:fillRect/>
          </a:stretch>
        </p:blipFill>
        <p:spPr>
          <a:xfrm>
            <a:off x="6356955" y="3496596"/>
            <a:ext cx="1479106" cy="956488"/>
          </a:xfrm>
          <a:prstGeom prst="rect">
            <a:avLst/>
          </a:prstGeom>
        </p:spPr>
      </p:pic>
      <p:pic>
        <p:nvPicPr>
          <p:cNvPr id="1026" name="Picture 2" descr="Arvo Systems">
            <a:extLst>
              <a:ext uri="{FF2B5EF4-FFF2-40B4-BE49-F238E27FC236}">
                <a16:creationId xmlns:a16="http://schemas.microsoft.com/office/drawing/2014/main" id="{F1190F31-B17E-4323-B828-E4A31B0939FB}"/>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581914" y="3834945"/>
            <a:ext cx="1213909" cy="4855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efan Bauer">
            <a:extLst>
              <a:ext uri="{FF2B5EF4-FFF2-40B4-BE49-F238E27FC236}">
                <a16:creationId xmlns:a16="http://schemas.microsoft.com/office/drawing/2014/main" id="{FD2F6B16-B78C-4B71-B6C1-94F53782FD9D}"/>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452772" y="5752749"/>
            <a:ext cx="1039102" cy="8152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2toLead">
            <a:extLst>
              <a:ext uri="{FF2B5EF4-FFF2-40B4-BE49-F238E27FC236}">
                <a16:creationId xmlns:a16="http://schemas.microsoft.com/office/drawing/2014/main" id="{D1AB2F3A-52B4-44C7-8E95-AAC1E4CEA3E0}"/>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567292" y="3730401"/>
            <a:ext cx="1463993" cy="5228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atapult Systems">
            <a:extLst>
              <a:ext uri="{FF2B5EF4-FFF2-40B4-BE49-F238E27FC236}">
                <a16:creationId xmlns:a16="http://schemas.microsoft.com/office/drawing/2014/main" id="{89AFD946-12A7-48BA-BE29-A713C8DE77EC}"/>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512721" y="4757440"/>
            <a:ext cx="1621850" cy="4541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Valo">
            <a:extLst>
              <a:ext uri="{FF2B5EF4-FFF2-40B4-BE49-F238E27FC236}">
                <a16:creationId xmlns:a16="http://schemas.microsoft.com/office/drawing/2014/main" id="{1408B885-1615-4B5F-A819-F43150358A72}"/>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0276916" y="3607001"/>
            <a:ext cx="1355035" cy="4794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vention">
            <a:extLst>
              <a:ext uri="{FF2B5EF4-FFF2-40B4-BE49-F238E27FC236}">
                <a16:creationId xmlns:a16="http://schemas.microsoft.com/office/drawing/2014/main" id="{C7657B31-C2B0-4666-806A-ADE123A67029}"/>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037006" y="5207480"/>
            <a:ext cx="1867552" cy="57894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Rapid Circle">
            <a:extLst>
              <a:ext uri="{FF2B5EF4-FFF2-40B4-BE49-F238E27FC236}">
                <a16:creationId xmlns:a16="http://schemas.microsoft.com/office/drawing/2014/main" id="{ADBC229F-AA31-49DF-971B-FBFBCEDC3809}"/>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5791793" y="4628539"/>
            <a:ext cx="1867552" cy="5789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equos">
            <a:extLst>
              <a:ext uri="{FF2B5EF4-FFF2-40B4-BE49-F238E27FC236}">
                <a16:creationId xmlns:a16="http://schemas.microsoft.com/office/drawing/2014/main" id="{C61652F6-F1A1-46CE-8F9B-624053DFCB7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18416" y="3683897"/>
            <a:ext cx="1400664" cy="5509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Content and Code">
            <a:extLst>
              <a:ext uri="{FF2B5EF4-FFF2-40B4-BE49-F238E27FC236}">
                <a16:creationId xmlns:a16="http://schemas.microsoft.com/office/drawing/2014/main" id="{1AEDBB04-AD3E-4E49-B407-2B4B6C501A7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80516" y="5868087"/>
            <a:ext cx="1680797" cy="9804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ogeti">
            <a:extLst>
              <a:ext uri="{FF2B5EF4-FFF2-40B4-BE49-F238E27FC236}">
                <a16:creationId xmlns:a16="http://schemas.microsoft.com/office/drawing/2014/main" id="{BAA4B818-E118-462C-ABD1-4109FC547E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97525" y="4289663"/>
            <a:ext cx="1494041" cy="7750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ympraxis Consulting">
            <a:extLst>
              <a:ext uri="{FF2B5EF4-FFF2-40B4-BE49-F238E27FC236}">
                <a16:creationId xmlns:a16="http://schemas.microsoft.com/office/drawing/2014/main" id="{94F1F272-7A6E-4C50-A69D-F23CC6EB18D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47084" y="5253460"/>
            <a:ext cx="1585514" cy="3414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riad">
            <a:extLst>
              <a:ext uri="{FF2B5EF4-FFF2-40B4-BE49-F238E27FC236}">
                <a16:creationId xmlns:a16="http://schemas.microsoft.com/office/drawing/2014/main" id="{8FCCAFB3-D21E-4B84-B539-FCCF31B3517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60649" y="4784564"/>
            <a:ext cx="1400664" cy="2801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PS">
            <a:extLst>
              <a:ext uri="{FF2B5EF4-FFF2-40B4-BE49-F238E27FC236}">
                <a16:creationId xmlns:a16="http://schemas.microsoft.com/office/drawing/2014/main" id="{320FFB6D-44B1-4589-9F09-FECBD7C4C25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856070" y="5861178"/>
            <a:ext cx="817367" cy="81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81933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rgbClr val="AC5C51"/>
          </a:solid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egoe UI"/>
              <a:ea typeface="+mn-ea"/>
              <a:cs typeface="+mn-cs"/>
            </a:endParaRPr>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835217"/>
            <a:ext cx="8157180"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Semibold"/>
                <a:ea typeface="+mj-ea"/>
                <a:cs typeface="+mj-cs"/>
              </a:rPr>
              <a:t>Demo: GitHub Contributions</a:t>
            </a:r>
          </a:p>
        </p:txBody>
      </p:sp>
      <p:pic>
        <p:nvPicPr>
          <p:cNvPr id="9218" name="Picture 2" descr="Image result for github logo">
            <a:extLst>
              <a:ext uri="{FF2B5EF4-FFF2-40B4-BE49-F238E27FC236}">
                <a16:creationId xmlns:a16="http://schemas.microsoft.com/office/drawing/2014/main" id="{2840CA42-FE5D-4CCC-BF6C-D90DF2A9F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7307"/>
            <a:ext cx="4038745" cy="335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49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C6A43"/>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B510FE-E607-4DD5-921B-2F52E7350102}"/>
              </a:ext>
            </a:extLst>
          </p:cNvPr>
          <p:cNvSpPr>
            <a:spLocks noGrp="1"/>
          </p:cNvSpPr>
          <p:nvPr>
            <p:ph sz="half" idx="1"/>
          </p:nvPr>
        </p:nvSpPr>
        <p:spPr>
          <a:xfrm>
            <a:off x="6293848" y="203200"/>
            <a:ext cx="5898152" cy="6154867"/>
          </a:xfrm>
        </p:spPr>
        <p:txBody>
          <a:bodyPr>
            <a:normAutofit fontScale="77500" lnSpcReduction="20000"/>
          </a:bodyPr>
          <a:lstStyle/>
          <a:p>
            <a:pPr marL="457200" lvl="1" indent="0">
              <a:buNone/>
            </a:pPr>
            <a:r>
              <a:rPr lang="en-US" sz="2600" dirty="0">
                <a:solidFill>
                  <a:schemeClr val="bg1"/>
                </a:solidFill>
                <a:latin typeface="+mn-lt"/>
              </a:rPr>
              <a:t>Bi-Weekly</a:t>
            </a:r>
          </a:p>
          <a:p>
            <a:pPr marL="457200" lvl="1" indent="0">
              <a:buNone/>
            </a:pPr>
            <a:r>
              <a:rPr lang="en-US" sz="3900" dirty="0">
                <a:solidFill>
                  <a:schemeClr val="bg1"/>
                </a:solidFill>
                <a:latin typeface="+mj-lt"/>
              </a:rPr>
              <a:t>SP General Development</a:t>
            </a:r>
          </a:p>
          <a:p>
            <a:pPr marL="914400" lvl="1"/>
            <a:r>
              <a:rPr lang="en-US" sz="3300" dirty="0">
                <a:solidFill>
                  <a:schemeClr val="bg1"/>
                </a:solidFill>
                <a:latin typeface="+mn-lt"/>
              </a:rPr>
              <a:t>aka.ms/</a:t>
            </a:r>
            <a:r>
              <a:rPr lang="en-US" sz="3300" dirty="0" err="1">
                <a:solidFill>
                  <a:schemeClr val="bg1"/>
                </a:solidFill>
                <a:latin typeface="+mn-lt"/>
              </a:rPr>
              <a:t>sppnp</a:t>
            </a:r>
            <a:r>
              <a:rPr lang="en-US" sz="3300" dirty="0">
                <a:solidFill>
                  <a:schemeClr val="bg1"/>
                </a:solidFill>
                <a:latin typeface="+mn-lt"/>
              </a:rPr>
              <a:t>-core-sig-call</a:t>
            </a:r>
          </a:p>
          <a:p>
            <a:pPr marL="914400" lvl="1"/>
            <a:r>
              <a:rPr lang="en-US" sz="3300" dirty="0">
                <a:solidFill>
                  <a:schemeClr val="bg1"/>
                </a:solidFill>
                <a:latin typeface="+mn-lt"/>
              </a:rPr>
              <a:t>PowerShell, Provisioning, CSOM</a:t>
            </a:r>
          </a:p>
          <a:p>
            <a:pPr marL="914400" lvl="1"/>
            <a:r>
              <a:rPr lang="en-US" sz="3300" dirty="0">
                <a:solidFill>
                  <a:schemeClr val="bg1"/>
                </a:solidFill>
                <a:latin typeface="+mn-lt"/>
              </a:rPr>
              <a:t>Next Call: Thursday, 2/21</a:t>
            </a:r>
          </a:p>
          <a:p>
            <a:pPr marL="457200" lvl="1" indent="0">
              <a:buNone/>
            </a:pPr>
            <a:endParaRPr lang="en-US" sz="2800" dirty="0">
              <a:solidFill>
                <a:schemeClr val="bg1"/>
              </a:solidFill>
              <a:latin typeface="+mn-lt"/>
            </a:endParaRPr>
          </a:p>
          <a:p>
            <a:pPr marL="457200" lvl="1" indent="0">
              <a:buNone/>
            </a:pPr>
            <a:r>
              <a:rPr lang="en-US" sz="2600" dirty="0">
                <a:solidFill>
                  <a:schemeClr val="bg1"/>
                </a:solidFill>
                <a:latin typeface="+mn-lt"/>
              </a:rPr>
              <a:t>Bi-Weekly</a:t>
            </a:r>
          </a:p>
          <a:p>
            <a:pPr marL="457200" lvl="1" indent="0">
              <a:buNone/>
            </a:pPr>
            <a:r>
              <a:rPr lang="en-US" sz="3900" dirty="0">
                <a:solidFill>
                  <a:schemeClr val="bg1"/>
                </a:solidFill>
                <a:latin typeface="+mj-lt"/>
              </a:rPr>
              <a:t>SharePoint Framework</a:t>
            </a:r>
          </a:p>
          <a:p>
            <a:pPr marL="914400" lvl="1"/>
            <a:r>
              <a:rPr lang="en-US" sz="3400" dirty="0">
                <a:solidFill>
                  <a:schemeClr val="bg1"/>
                </a:solidFill>
                <a:latin typeface="+mn-lt"/>
              </a:rPr>
              <a:t>aka.ms/</a:t>
            </a:r>
            <a:r>
              <a:rPr lang="en-US" sz="3400" dirty="0" err="1">
                <a:solidFill>
                  <a:schemeClr val="bg1"/>
                </a:solidFill>
                <a:latin typeface="+mn-lt"/>
              </a:rPr>
              <a:t>sppnp</a:t>
            </a:r>
            <a:r>
              <a:rPr lang="en-US" sz="3400" dirty="0">
                <a:solidFill>
                  <a:schemeClr val="bg1"/>
                </a:solidFill>
                <a:latin typeface="+mn-lt"/>
              </a:rPr>
              <a:t>-</a:t>
            </a:r>
            <a:r>
              <a:rPr lang="en-US" sz="3400" dirty="0" err="1">
                <a:solidFill>
                  <a:schemeClr val="bg1"/>
                </a:solidFill>
                <a:latin typeface="+mn-lt"/>
              </a:rPr>
              <a:t>js</a:t>
            </a:r>
            <a:r>
              <a:rPr lang="en-US" sz="3400" dirty="0">
                <a:solidFill>
                  <a:schemeClr val="bg1"/>
                </a:solidFill>
                <a:latin typeface="+mn-lt"/>
              </a:rPr>
              <a:t>-sig-call</a:t>
            </a:r>
          </a:p>
          <a:p>
            <a:pPr marL="914400" lvl="1"/>
            <a:r>
              <a:rPr lang="en-US" sz="3400" dirty="0">
                <a:solidFill>
                  <a:schemeClr val="bg1"/>
                </a:solidFill>
                <a:latin typeface="+mn-lt"/>
              </a:rPr>
              <a:t>SPFx, PnP JS Core</a:t>
            </a:r>
          </a:p>
          <a:p>
            <a:pPr marL="914400" lvl="1"/>
            <a:r>
              <a:rPr lang="en-US" sz="3400" dirty="0">
                <a:solidFill>
                  <a:schemeClr val="bg1"/>
                </a:solidFill>
                <a:latin typeface="+mn-lt"/>
              </a:rPr>
              <a:t>Next Call: Thursday, 2/14</a:t>
            </a:r>
          </a:p>
          <a:p>
            <a:pPr marL="457200" lvl="1" indent="0">
              <a:buNone/>
            </a:pPr>
            <a:endParaRPr lang="en-US" sz="2800" dirty="0">
              <a:solidFill>
                <a:schemeClr val="bg1"/>
              </a:solidFill>
            </a:endParaRPr>
          </a:p>
          <a:p>
            <a:pPr marL="457200" lvl="1" indent="0">
              <a:buNone/>
            </a:pPr>
            <a:r>
              <a:rPr lang="en-US" sz="2600" dirty="0">
                <a:solidFill>
                  <a:schemeClr val="bg1"/>
                </a:solidFill>
                <a:latin typeface="+mn-lt"/>
              </a:rPr>
              <a:t>Monthly</a:t>
            </a:r>
          </a:p>
          <a:p>
            <a:pPr marL="457200" lvl="1" indent="0">
              <a:buNone/>
            </a:pPr>
            <a:r>
              <a:rPr lang="en-US" sz="3900" dirty="0">
                <a:solidFill>
                  <a:schemeClr val="bg1"/>
                </a:solidFill>
                <a:latin typeface="+mj-lt"/>
              </a:rPr>
              <a:t>Community Calls</a:t>
            </a:r>
          </a:p>
          <a:p>
            <a:pPr marL="914400" lvl="1"/>
            <a:r>
              <a:rPr lang="en-US" sz="3400" dirty="0">
                <a:solidFill>
                  <a:schemeClr val="bg1"/>
                </a:solidFill>
                <a:latin typeface="+mn-lt"/>
              </a:rPr>
              <a:t>aka.ms/</a:t>
            </a:r>
            <a:r>
              <a:rPr lang="en-US" sz="3400" dirty="0" err="1">
                <a:solidFill>
                  <a:schemeClr val="bg1"/>
                </a:solidFill>
                <a:latin typeface="+mn-lt"/>
              </a:rPr>
              <a:t>sppnp</a:t>
            </a:r>
            <a:r>
              <a:rPr lang="en-US" sz="3400" dirty="0">
                <a:solidFill>
                  <a:schemeClr val="bg1"/>
                </a:solidFill>
                <a:latin typeface="+mn-lt"/>
              </a:rPr>
              <a:t>-call</a:t>
            </a:r>
          </a:p>
          <a:p>
            <a:pPr marL="914400" lvl="1"/>
            <a:r>
              <a:rPr lang="en-US" sz="3400" dirty="0">
                <a:solidFill>
                  <a:schemeClr val="bg1"/>
                </a:solidFill>
                <a:latin typeface="+mn-lt"/>
              </a:rPr>
              <a:t>Monthly Summary</a:t>
            </a:r>
          </a:p>
          <a:p>
            <a:pPr marL="914400" lvl="1"/>
            <a:r>
              <a:rPr lang="en-US" sz="3400" dirty="0">
                <a:solidFill>
                  <a:schemeClr val="bg1"/>
                </a:solidFill>
                <a:latin typeface="+mn-lt"/>
              </a:rPr>
              <a:t>Next Call: Tuesday, 2/12</a:t>
            </a:r>
          </a:p>
        </p:txBody>
      </p:sp>
      <p:pic>
        <p:nvPicPr>
          <p:cNvPr id="7" name="Graphic 6" descr="Star">
            <a:extLst>
              <a:ext uri="{FF2B5EF4-FFF2-40B4-BE49-F238E27FC236}">
                <a16:creationId xmlns:a16="http://schemas.microsoft.com/office/drawing/2014/main" id="{EEAA7C9F-1446-44EA-ABAB-8B98A75C54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129689">
            <a:off x="9819912" y="4048760"/>
            <a:ext cx="914400" cy="914400"/>
          </a:xfrm>
          <a:prstGeom prst="rect">
            <a:avLst/>
          </a:prstGeom>
        </p:spPr>
      </p:pic>
      <p:sp>
        <p:nvSpPr>
          <p:cNvPr id="6" name="Shape 687">
            <a:extLst>
              <a:ext uri="{FF2B5EF4-FFF2-40B4-BE49-F238E27FC236}">
                <a16:creationId xmlns:a16="http://schemas.microsoft.com/office/drawing/2014/main" id="{4CC9A1D3-546A-4188-A574-AF2266C06C32}"/>
              </a:ext>
            </a:extLst>
          </p:cNvPr>
          <p:cNvSpPr/>
          <p:nvPr/>
        </p:nvSpPr>
        <p:spPr>
          <a:xfrm>
            <a:off x="0" y="0"/>
            <a:ext cx="6172200" cy="6421120"/>
          </a:xfrm>
          <a:prstGeom prst="homePlate">
            <a:avLst>
              <a:gd name="adj" fmla="val 12698"/>
            </a:avLst>
          </a:prstGeom>
          <a:blipFill dpi="0" rotWithShape="1">
            <a:blip r:embed="rId4"/>
            <a:srcRect/>
            <a:stretch>
              <a:fillRect t="-18000" r="-12000" b="-36000"/>
            </a:stretch>
          </a:blip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2224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6" dur="500"/>
                                        <p:tgtEl>
                                          <p:spTgt spid="5">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4" dur="500"/>
                                        <p:tgtEl>
                                          <p:spTgt spid="5">
                                            <p:txEl>
                                              <p:pRg st="6" end="6"/>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7" dur="500"/>
                                        <p:tgtEl>
                                          <p:spTgt spid="5">
                                            <p:txEl>
                                              <p:pRg st="7" end="7"/>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0" dur="500"/>
                                        <p:tgtEl>
                                          <p:spTgt spid="5">
                                            <p:txEl>
                                              <p:pRg st="8" end="8"/>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3" dur="500"/>
                                        <p:tgtEl>
                                          <p:spTgt spid="5">
                                            <p:txEl>
                                              <p:pRg st="9" end="9"/>
                                            </p:tx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1" dur="500"/>
                                        <p:tgtEl>
                                          <p:spTgt spid="5">
                                            <p:txEl>
                                              <p:pRg st="12" end="12"/>
                                            </p:txEl>
                                          </p:spTgt>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44" dur="500"/>
                                        <p:tgtEl>
                                          <p:spTgt spid="5">
                                            <p:txEl>
                                              <p:pRg st="13" end="13"/>
                                            </p:tx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randombar(horizontal)">
                                      <p:cBhvr>
                                        <p:cTn id="47" dur="500"/>
                                        <p:tgtEl>
                                          <p:spTgt spid="5">
                                            <p:txEl>
                                              <p:pRg st="14" end="14"/>
                                            </p:txEl>
                                          </p:spTgt>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0" dur="500"/>
                                        <p:tgtEl>
                                          <p:spTgt spid="5">
                                            <p:txEl>
                                              <p:pRg st="15" end="15"/>
                                            </p:txEl>
                                          </p:spTgt>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
                                            <p:txEl>
                                              <p:pRg st="16" end="16"/>
                                            </p:txEl>
                                          </p:spTgt>
                                        </p:tgtEl>
                                        <p:attrNameLst>
                                          <p:attrName>style.visibility</p:attrName>
                                        </p:attrNameLst>
                                      </p:cBhvr>
                                      <p:to>
                                        <p:strVal val="visible"/>
                                      </p:to>
                                    </p:set>
                                    <p:animEffect transition="in" filter="randombar(horizontal)">
                                      <p:cBhvr>
                                        <p:cTn id="53" dur="500"/>
                                        <p:tgtEl>
                                          <p:spTgt spid="5">
                                            <p:txEl>
                                              <p:pRg st="16" end="16"/>
                                            </p:txEl>
                                          </p:spTgt>
                                        </p:tgtEl>
                                      </p:cBhvr>
                                    </p:animEffect>
                                  </p:childTnLst>
                                </p:cTn>
                              </p:par>
                            </p:childTnLst>
                          </p:cTn>
                        </p:par>
                        <p:par>
                          <p:cTn id="54" fill="hold">
                            <p:stCondLst>
                              <p:cond delay="500"/>
                            </p:stCondLst>
                            <p:childTnLst>
                              <p:par>
                                <p:cTn id="55" presetID="53" presetClass="entr" presetSubtype="16"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60308"/>
        </a:solidFill>
        <a:effectLst/>
      </p:bgPr>
    </p:bg>
    <p:spTree>
      <p:nvGrpSpPr>
        <p:cNvPr id="1" name=""/>
        <p:cNvGrpSpPr/>
        <p:nvPr/>
      </p:nvGrpSpPr>
      <p:grpSpPr>
        <a:xfrm>
          <a:off x="0" y="0"/>
          <a:ext cx="0" cy="0"/>
          <a:chOff x="0" y="0"/>
          <a:chExt cx="0" cy="0"/>
        </a:xfrm>
      </p:grpSpPr>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250" y="943631"/>
            <a:ext cx="2662515" cy="2662515"/>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9673" y="1062691"/>
            <a:ext cx="2328303" cy="2328303"/>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p:txBody>
          <a:bodyPr>
            <a:normAutofit/>
          </a:bodyPr>
          <a:lstStyle/>
          <a:p>
            <a:r>
              <a:rPr lang="en-US" sz="3000" b="1" dirty="0">
                <a:solidFill>
                  <a:schemeClr val="bg1"/>
                </a:solidFill>
              </a:rPr>
              <a:t>Official Blog</a:t>
            </a:r>
          </a:p>
          <a:p>
            <a:endParaRPr lang="en-US" sz="1400" b="1" dirty="0">
              <a:solidFill>
                <a:schemeClr val="bg1"/>
              </a:solidFill>
            </a:endParaRPr>
          </a:p>
          <a:p>
            <a:r>
              <a:rPr lang="en-US" sz="2400" b="1" dirty="0">
                <a:solidFill>
                  <a:schemeClr val="accent4"/>
                </a:solidFill>
              </a:rPr>
              <a:t>dev.office.com/blogs</a:t>
            </a: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00" b="1" dirty="0">
                <a:solidFill>
                  <a:schemeClr val="bg1"/>
                </a:solidFill>
              </a:rPr>
              <a:t>Twitter</a:t>
            </a:r>
          </a:p>
          <a:p>
            <a:endParaRPr lang="en-US" sz="1400" b="1" dirty="0">
              <a:solidFill>
                <a:schemeClr val="bg1"/>
              </a:solidFill>
            </a:endParaRPr>
          </a:p>
          <a:p>
            <a:r>
              <a:rPr lang="en-US" sz="2400" b="1" dirty="0">
                <a:solidFill>
                  <a:schemeClr val="accent4"/>
                </a:solidFill>
              </a:rPr>
              <a:t>@</a:t>
            </a:r>
            <a:r>
              <a:rPr lang="en-US" sz="2400" b="1" dirty="0" err="1">
                <a:solidFill>
                  <a:schemeClr val="accent4"/>
                </a:solidFill>
              </a:rPr>
              <a:t>OfficeDevPnP</a:t>
            </a:r>
            <a:endParaRPr lang="en-US" sz="2400" b="1" dirty="0">
              <a:solidFill>
                <a:schemeClr val="accent4"/>
              </a:solidFill>
            </a:endParaRP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00" b="1" dirty="0">
                <a:solidFill>
                  <a:schemeClr val="bg1"/>
                </a:solidFill>
              </a:rPr>
              <a:t>Tech Community</a:t>
            </a:r>
          </a:p>
          <a:p>
            <a:endParaRPr lang="en-US" sz="1400" b="1" dirty="0">
              <a:solidFill>
                <a:schemeClr val="bg1"/>
              </a:solidFill>
            </a:endParaRPr>
          </a:p>
          <a:p>
            <a:r>
              <a:rPr lang="en-US" sz="2400" b="1" dirty="0">
                <a:solidFill>
                  <a:schemeClr val="accent4"/>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6">
            <a:extLst>
              <a:ext uri="{BEBA8EAE-BF5A-486C-A8C5-ECC9F3942E4B}">
                <a14:imgProps xmlns:a14="http://schemas.microsoft.com/office/drawing/2010/main">
                  <a14:imgLayer r:embed="rId7">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040118" y="1452656"/>
            <a:ext cx="2109485" cy="171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32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ooden bench sitting in the grass&#10;&#10;Description generated with high confidence">
            <a:extLst>
              <a:ext uri="{FF2B5EF4-FFF2-40B4-BE49-F238E27FC236}">
                <a16:creationId xmlns:a16="http://schemas.microsoft.com/office/drawing/2014/main" id="{1190B980-4C97-43B2-B728-4377FBBF512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21501" t="19835" b="18057"/>
          <a:stretch/>
        </p:blipFill>
        <p:spPr>
          <a:xfrm>
            <a:off x="0" y="0"/>
            <a:ext cx="12192000" cy="6438900"/>
          </a:xfrm>
          <a:prstGeom prst="rect">
            <a:avLst/>
          </a:prstGeom>
        </p:spPr>
      </p:pic>
      <p:sp>
        <p:nvSpPr>
          <p:cNvPr id="16" name="Rectangle 15">
            <a:extLst>
              <a:ext uri="{FF2B5EF4-FFF2-40B4-BE49-F238E27FC236}">
                <a16:creationId xmlns:a16="http://schemas.microsoft.com/office/drawing/2014/main" id="{5554ACD2-118B-4509-B50B-2628302C05D4}"/>
              </a:ext>
            </a:extLst>
          </p:cNvPr>
          <p:cNvSpPr/>
          <p:nvPr/>
        </p:nvSpPr>
        <p:spPr>
          <a:xfrm flipH="1">
            <a:off x="5428525" y="0"/>
            <a:ext cx="6763473" cy="6438900"/>
          </a:xfrm>
          <a:prstGeom prst="rect">
            <a:avLst/>
          </a:prstGeom>
          <a:gradFill flip="none" rotWithShape="1">
            <a:gsLst>
              <a:gs pos="0">
                <a:schemeClr val="tx1">
                  <a:alpha val="0"/>
                </a:schemeClr>
              </a:gs>
              <a:gs pos="100000">
                <a:srgbClr val="262626">
                  <a:alpha val="69804"/>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oon 9">
            <a:extLst>
              <a:ext uri="{FF2B5EF4-FFF2-40B4-BE49-F238E27FC236}">
                <a16:creationId xmlns:a16="http://schemas.microsoft.com/office/drawing/2014/main" id="{280A029B-85DA-49A1-92E4-88FAD15C65E3}"/>
              </a:ext>
            </a:extLst>
          </p:cNvPr>
          <p:cNvSpPr/>
          <p:nvPr/>
        </p:nvSpPr>
        <p:spPr>
          <a:xfrm rot="15554505">
            <a:off x="2795156" y="1526333"/>
            <a:ext cx="196781" cy="833533"/>
          </a:xfrm>
          <a:prstGeom prst="moon">
            <a:avLst/>
          </a:prstGeom>
          <a:solidFill>
            <a:srgbClr val="1E1B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1" name="Speech Bubble: Rectangle with Corners Rounded 10">
            <a:extLst>
              <a:ext uri="{FF2B5EF4-FFF2-40B4-BE49-F238E27FC236}">
                <a16:creationId xmlns:a16="http://schemas.microsoft.com/office/drawing/2014/main" id="{605291B0-5D94-4B16-82EB-09160D2D960B}"/>
              </a:ext>
            </a:extLst>
          </p:cNvPr>
          <p:cNvSpPr/>
          <p:nvPr/>
        </p:nvSpPr>
        <p:spPr>
          <a:xfrm>
            <a:off x="4514249" y="228599"/>
            <a:ext cx="5315551" cy="1888958"/>
          </a:xfrm>
          <a:prstGeom prst="wedgeRoundRectCallout">
            <a:avLst>
              <a:gd name="adj1" fmla="val -45278"/>
              <a:gd name="adj2" fmla="val 7371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OCRATTRegular" pitchFamily="2" charset="0"/>
              </a:rPr>
              <a:t>THANK YOU</a:t>
            </a:r>
          </a:p>
        </p:txBody>
      </p:sp>
      <p:sp>
        <p:nvSpPr>
          <p:cNvPr id="12" name="TextBox 11">
            <a:extLst>
              <a:ext uri="{FF2B5EF4-FFF2-40B4-BE49-F238E27FC236}">
                <a16:creationId xmlns:a16="http://schemas.microsoft.com/office/drawing/2014/main" id="{5E24CFAF-AB8D-4A34-99C9-9B3C5287A2A5}"/>
              </a:ext>
            </a:extLst>
          </p:cNvPr>
          <p:cNvSpPr txBox="1"/>
          <p:nvPr/>
        </p:nvSpPr>
        <p:spPr>
          <a:xfrm>
            <a:off x="5063081" y="3159774"/>
            <a:ext cx="6623490" cy="2708434"/>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Awesome stuff out there</a:t>
            </a:r>
          </a:p>
          <a:p>
            <a:endParaRPr lang="en-US" sz="1400" dirty="0">
              <a:solidFill>
                <a:schemeClr val="bg1"/>
              </a:solidFill>
            </a:endParaRPr>
          </a:p>
          <a:p>
            <a:pPr marL="285750" indent="-285750">
              <a:buFont typeface="Arial" panose="020B0604020202020204" pitchFamily="34" charset="0"/>
              <a:buChar char="•"/>
            </a:pPr>
            <a:r>
              <a:rPr lang="en-US" sz="3200" dirty="0">
                <a:solidFill>
                  <a:schemeClr val="bg1"/>
                </a:solidFill>
              </a:rPr>
              <a:t>See a problem</a:t>
            </a:r>
          </a:p>
          <a:p>
            <a:endParaRPr lang="en-US" sz="1400" dirty="0">
              <a:solidFill>
                <a:schemeClr val="bg1"/>
              </a:solidFill>
            </a:endParaRPr>
          </a:p>
          <a:p>
            <a:pPr marL="285750" indent="-285750">
              <a:buFont typeface="Arial" panose="020B0604020202020204" pitchFamily="34" charset="0"/>
              <a:buChar char="•"/>
            </a:pPr>
            <a:r>
              <a:rPr lang="en-US" sz="3200" dirty="0">
                <a:solidFill>
                  <a:schemeClr val="bg1"/>
                </a:solidFill>
              </a:rPr>
              <a:t>Have an idea</a:t>
            </a:r>
          </a:p>
          <a:p>
            <a:endParaRPr lang="en-US" sz="1400" dirty="0">
              <a:solidFill>
                <a:schemeClr val="bg1"/>
              </a:solidFill>
            </a:endParaRPr>
          </a:p>
          <a:p>
            <a:pPr marL="285750" indent="-285750">
              <a:buFont typeface="Arial" panose="020B0604020202020204" pitchFamily="34" charset="0"/>
              <a:buChar char="•"/>
            </a:pPr>
            <a:r>
              <a:rPr lang="en-US" sz="3200" dirty="0">
                <a:solidFill>
                  <a:schemeClr val="bg1"/>
                </a:solidFill>
              </a:rPr>
              <a:t>Need help</a:t>
            </a:r>
          </a:p>
        </p:txBody>
      </p:sp>
      <p:sp>
        <p:nvSpPr>
          <p:cNvPr id="23" name="Speech Bubble: Rectangle with Corners Rounded 22">
            <a:extLst>
              <a:ext uri="{FF2B5EF4-FFF2-40B4-BE49-F238E27FC236}">
                <a16:creationId xmlns:a16="http://schemas.microsoft.com/office/drawing/2014/main" id="{5C0A68D1-D402-4397-B6A5-2FC969D8B6CA}"/>
              </a:ext>
            </a:extLst>
          </p:cNvPr>
          <p:cNvSpPr/>
          <p:nvPr/>
        </p:nvSpPr>
        <p:spPr>
          <a:xfrm>
            <a:off x="9742060" y="2373724"/>
            <a:ext cx="1462600" cy="717837"/>
          </a:xfrm>
          <a:prstGeom prst="wedgeRoundRectCallout">
            <a:avLst>
              <a:gd name="adj1" fmla="val -43695"/>
              <a:gd name="adj2" fmla="val 83385"/>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CRATTRegular" pitchFamily="2" charset="0"/>
              </a:rPr>
              <a:t>Use it!</a:t>
            </a:r>
          </a:p>
        </p:txBody>
      </p:sp>
      <p:sp>
        <p:nvSpPr>
          <p:cNvPr id="25" name="Speech Bubble: Rectangle with Corners Rounded 24">
            <a:extLst>
              <a:ext uri="{FF2B5EF4-FFF2-40B4-BE49-F238E27FC236}">
                <a16:creationId xmlns:a16="http://schemas.microsoft.com/office/drawing/2014/main" id="{89B63373-8759-432D-A623-A0E648A14141}"/>
              </a:ext>
            </a:extLst>
          </p:cNvPr>
          <p:cNvSpPr/>
          <p:nvPr/>
        </p:nvSpPr>
        <p:spPr>
          <a:xfrm>
            <a:off x="8569342" y="4009045"/>
            <a:ext cx="1462600" cy="717837"/>
          </a:xfrm>
          <a:prstGeom prst="wedgeRoundRectCallout">
            <a:avLst>
              <a:gd name="adj1" fmla="val -82473"/>
              <a:gd name="adj2" fmla="val -2626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CRATTRegular" pitchFamily="2" charset="0"/>
              </a:rPr>
              <a:t>Fix it!</a:t>
            </a:r>
          </a:p>
        </p:txBody>
      </p:sp>
      <p:sp>
        <p:nvSpPr>
          <p:cNvPr id="26" name="Speech Bubble: Rectangle with Corners Rounded 25">
            <a:extLst>
              <a:ext uri="{FF2B5EF4-FFF2-40B4-BE49-F238E27FC236}">
                <a16:creationId xmlns:a16="http://schemas.microsoft.com/office/drawing/2014/main" id="{5ED7CAF5-2552-452F-83A0-F58892B2CA55}"/>
              </a:ext>
            </a:extLst>
          </p:cNvPr>
          <p:cNvSpPr/>
          <p:nvPr/>
        </p:nvSpPr>
        <p:spPr>
          <a:xfrm>
            <a:off x="3007337" y="4298379"/>
            <a:ext cx="2004315" cy="717837"/>
          </a:xfrm>
          <a:prstGeom prst="wedgeRoundRectCallout">
            <a:avLst>
              <a:gd name="adj1" fmla="val 68915"/>
              <a:gd name="adj2" fmla="val 30174"/>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CRATTRegular" pitchFamily="2" charset="0"/>
              </a:rPr>
              <a:t>Suggest it!</a:t>
            </a:r>
          </a:p>
        </p:txBody>
      </p:sp>
      <p:sp>
        <p:nvSpPr>
          <p:cNvPr id="27" name="Speech Bubble: Rectangle with Corners Rounded 26">
            <a:extLst>
              <a:ext uri="{FF2B5EF4-FFF2-40B4-BE49-F238E27FC236}">
                <a16:creationId xmlns:a16="http://schemas.microsoft.com/office/drawing/2014/main" id="{A37D15FE-B386-4782-93C6-AA8343C8BA9E}"/>
              </a:ext>
            </a:extLst>
          </p:cNvPr>
          <p:cNvSpPr/>
          <p:nvPr/>
        </p:nvSpPr>
        <p:spPr>
          <a:xfrm>
            <a:off x="7838041" y="5373183"/>
            <a:ext cx="1792095" cy="717837"/>
          </a:xfrm>
          <a:prstGeom prst="wedgeRoundRectCallout">
            <a:avLst>
              <a:gd name="adj1" fmla="val -73405"/>
              <a:gd name="adj2" fmla="val -21423"/>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OCRATTRegular" pitchFamily="2" charset="0"/>
              </a:rPr>
              <a:t>Reach out!</a:t>
            </a:r>
          </a:p>
        </p:txBody>
      </p:sp>
    </p:spTree>
    <p:extLst>
      <p:ext uri="{BB962C8B-B14F-4D97-AF65-F5344CB8AC3E}">
        <p14:creationId xmlns:p14="http://schemas.microsoft.com/office/powerpoint/2010/main" val="324533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25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25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fad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right)">
                                      <p:cBhvr>
                                        <p:cTn id="32" dur="25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fade">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23" grpId="0" animBg="1"/>
      <p:bldP spid="25"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5C9DC-1B23-4A84-BD5E-9AF081FC7893}"/>
              </a:ext>
            </a:extLst>
          </p:cNvPr>
          <p:cNvSpPr>
            <a:spLocks noGrp="1"/>
          </p:cNvSpPr>
          <p:nvPr>
            <p:ph type="title" idx="4294967295"/>
          </p:nvPr>
        </p:nvSpPr>
        <p:spPr>
          <a:xfrm>
            <a:off x="0" y="1232334"/>
            <a:ext cx="12192000" cy="2675636"/>
          </a:xfrm>
        </p:spPr>
        <p:txBody>
          <a:bodyPr anchor="ctr">
            <a:noAutofit/>
          </a:bodyPr>
          <a:lstStyle/>
          <a:p>
            <a:pPr algn="ctr"/>
            <a:r>
              <a:rPr lang="en-US" sz="8800" cap="all" dirty="0">
                <a:solidFill>
                  <a:schemeClr val="bg1"/>
                </a:solidFill>
              </a:rPr>
              <a:t>SHARING IS CARING</a:t>
            </a:r>
            <a:endParaRPr lang="en-US" sz="4400" cap="all" dirty="0">
              <a:solidFill>
                <a:schemeClr val="bg1"/>
              </a:solidFill>
            </a:endParaRPr>
          </a:p>
        </p:txBody>
      </p:sp>
      <p:sp>
        <p:nvSpPr>
          <p:cNvPr id="6" name="Content Placeholder 5">
            <a:extLst>
              <a:ext uri="{FF2B5EF4-FFF2-40B4-BE49-F238E27FC236}">
                <a16:creationId xmlns:a16="http://schemas.microsoft.com/office/drawing/2014/main" id="{2C734695-1686-40C4-8C42-CDD476DA7665}"/>
              </a:ext>
            </a:extLst>
          </p:cNvPr>
          <p:cNvSpPr>
            <a:spLocks noGrp="1"/>
          </p:cNvSpPr>
          <p:nvPr>
            <p:ph idx="4294967295"/>
          </p:nvPr>
        </p:nvSpPr>
        <p:spPr>
          <a:xfrm>
            <a:off x="0" y="3784018"/>
            <a:ext cx="12192000" cy="714375"/>
          </a:xfrm>
        </p:spPr>
        <p:txBody>
          <a:bodyPr>
            <a:noAutofit/>
          </a:bodyPr>
          <a:lstStyle/>
          <a:p>
            <a:pPr marL="0" indent="0" algn="ctr">
              <a:buNone/>
            </a:pPr>
            <a:r>
              <a:rPr lang="en-US" sz="6200" dirty="0">
                <a:solidFill>
                  <a:schemeClr val="accent1"/>
                </a:solidFill>
              </a:rPr>
              <a:t>How to Contribute</a:t>
            </a:r>
          </a:p>
        </p:txBody>
      </p:sp>
    </p:spTree>
    <p:extLst>
      <p:ext uri="{BB962C8B-B14F-4D97-AF65-F5344CB8AC3E}">
        <p14:creationId xmlns:p14="http://schemas.microsoft.com/office/powerpoint/2010/main" val="236484749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3" name="Picture 2" descr="A book on a table&#10;&#10;Description generated with high confidence">
            <a:extLst>
              <a:ext uri="{FF2B5EF4-FFF2-40B4-BE49-F238E27FC236}">
                <a16:creationId xmlns:a16="http://schemas.microsoft.com/office/drawing/2014/main" id="{839E8067-0455-490D-89E5-44B2DB3B3D4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26041" y="0"/>
            <a:ext cx="8365959" cy="6858000"/>
          </a:xfrm>
          <a:prstGeom prst="rect">
            <a:avLst/>
          </a:prstGeom>
        </p:spPr>
      </p:pic>
      <p:sp>
        <p:nvSpPr>
          <p:cNvPr id="24" name="Rectangle 23">
            <a:extLst>
              <a:ext uri="{FF2B5EF4-FFF2-40B4-BE49-F238E27FC236}">
                <a16:creationId xmlns:a16="http://schemas.microsoft.com/office/drawing/2014/main" id="{E8D824C5-89A5-4674-A8CF-0A2950C68C64}"/>
              </a:ext>
            </a:extLst>
          </p:cNvPr>
          <p:cNvSpPr/>
          <p:nvPr/>
        </p:nvSpPr>
        <p:spPr bwMode="auto">
          <a:xfrm>
            <a:off x="0" y="5394960"/>
            <a:ext cx="3675707" cy="146304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89642" bIns="45698" numCol="1" rtlCol="0" anchor="t" anchorCtr="0" compatLnSpc="1">
            <a:prstTxWarp prst="textNoShape">
              <a:avLst/>
            </a:prstTxWarp>
          </a:bodyPr>
          <a:lstStyle/>
          <a:p>
            <a:pPr marL="0" marR="0" lvl="0" indent="0" algn="l" defTabSz="913841" rtl="0" eaLnBrk="1" fontAlgn="base" latinLnBrk="0" hangingPunct="1">
              <a:lnSpc>
                <a:spcPct val="90000"/>
              </a:lnSpc>
              <a:spcBef>
                <a:spcPct val="0"/>
              </a:spcBef>
              <a:spcAft>
                <a:spcPts val="12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2013</a:t>
            </a:r>
          </a:p>
          <a:p>
            <a:pPr marL="0" marR="0" lvl="0" indent="0" algn="l" defTabSz="913841" rtl="0" eaLnBrk="1" fontAlgn="base" latinLnBrk="0" hangingPunct="1">
              <a:lnSpc>
                <a:spcPct val="90000"/>
              </a:lnSpc>
              <a:spcBef>
                <a:spcPct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Internal Initiative </a:t>
            </a:r>
          </a:p>
          <a:p>
            <a:pPr marL="0" marR="0" lvl="0" indent="0" algn="l" defTabSz="913841" rtl="0" eaLnBrk="1" fontAlgn="base" latinLnBrk="0" hangingPunct="1">
              <a:lnSpc>
                <a:spcPct val="90000"/>
              </a:lnSpc>
              <a:spcBef>
                <a:spcPct val="0"/>
              </a:spcBef>
              <a:spcAft>
                <a:spcPts val="588"/>
              </a:spcAft>
              <a:buClrTx/>
              <a:buSzTx/>
              <a:buFontTx/>
              <a:buNone/>
              <a:tabLst/>
              <a:defRPr/>
            </a:pP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Internal initiative within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Microsoft</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to consolidate knowledge gained from the add-in model</a:t>
            </a:r>
          </a:p>
        </p:txBody>
      </p:sp>
      <p:sp>
        <p:nvSpPr>
          <p:cNvPr id="36" name="Rectangle 35">
            <a:extLst>
              <a:ext uri="{FF2B5EF4-FFF2-40B4-BE49-F238E27FC236}">
                <a16:creationId xmlns:a16="http://schemas.microsoft.com/office/drawing/2014/main" id="{22D08E2A-D52F-438A-8BA3-05B160DF46FD}"/>
              </a:ext>
            </a:extLst>
          </p:cNvPr>
          <p:cNvSpPr/>
          <p:nvPr/>
        </p:nvSpPr>
        <p:spPr bwMode="auto">
          <a:xfrm rot="16200000">
            <a:off x="321871" y="3353831"/>
            <a:ext cx="6858001" cy="150336"/>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45" tIns="146275" rIns="182845" bIns="146275" numCol="1" spcCol="0" rtlCol="0" fromWordArt="0" anchor="t" anchorCtr="0" forceAA="0" compatLnSpc="1">
            <a:prstTxWarp prst="textNoShape">
              <a:avLst/>
            </a:prstTxWarp>
            <a:noAutofit/>
          </a:bodyPr>
          <a:lstStyle/>
          <a:p>
            <a:pPr marL="0" marR="0" lvl="0" indent="0" algn="ctr" defTabSz="932205"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A5F40775-3238-42A5-8CEE-713A9268290A}"/>
              </a:ext>
            </a:extLst>
          </p:cNvPr>
          <p:cNvSpPr/>
          <p:nvPr/>
        </p:nvSpPr>
        <p:spPr bwMode="auto">
          <a:xfrm>
            <a:off x="-3" y="4046220"/>
            <a:ext cx="3675707" cy="1463040"/>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45698" numCol="1" rtlCol="0" anchor="t" anchorCtr="0" compatLnSpc="1">
            <a:prstTxWarp prst="textNoShape">
              <a:avLst/>
            </a:prstTxWarp>
          </a:bodyPr>
          <a:lstStyle/>
          <a:p>
            <a:pPr marL="0" marR="0" lvl="0" indent="0" algn="l" defTabSz="914003" rtl="0" eaLnBrk="1" fontAlgn="auto" latinLnBrk="0" hangingPunct="1">
              <a:lnSpc>
                <a:spcPct val="90000"/>
              </a:lnSpc>
              <a:spcBef>
                <a:spcPts val="0"/>
              </a:spcBef>
              <a:spcAft>
                <a:spcPts val="12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2014</a:t>
            </a:r>
          </a:p>
          <a:p>
            <a:pPr marL="0" marR="0" lvl="0" indent="0" algn="l" defTabSz="914003" rtl="0" eaLnBrk="1" fontAlgn="auto" latinLnBrk="0" hangingPunct="1">
              <a:lnSpc>
                <a:spcPct val="90000"/>
              </a:lnSpc>
              <a:spcBef>
                <a:spcPts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Going public</a:t>
            </a:r>
          </a:p>
          <a:p>
            <a:pPr marL="0" marR="0" lvl="0" indent="0" algn="l" defTabSz="914003" rtl="0"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First </a:t>
            </a:r>
            <a:r>
              <a:rPr kumimoji="0" lang="en-US" sz="1078"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CodePlex</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then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GitHub</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Concentration on add-in model enterprise scenarios.</a:t>
            </a:r>
          </a:p>
        </p:txBody>
      </p:sp>
      <p:sp>
        <p:nvSpPr>
          <p:cNvPr id="20" name="Rectangle 19">
            <a:extLst>
              <a:ext uri="{FF2B5EF4-FFF2-40B4-BE49-F238E27FC236}">
                <a16:creationId xmlns:a16="http://schemas.microsoft.com/office/drawing/2014/main" id="{F5F7D0DF-B538-447C-974F-4BE2747B1198}"/>
              </a:ext>
            </a:extLst>
          </p:cNvPr>
          <p:cNvSpPr/>
          <p:nvPr/>
        </p:nvSpPr>
        <p:spPr bwMode="auto">
          <a:xfrm>
            <a:off x="-2" y="2697480"/>
            <a:ext cx="3675707" cy="1463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45698" numCol="1" rtlCol="0" anchor="t" anchorCtr="0" compatLnSpc="1">
            <a:prstTxWarp prst="textNoShape">
              <a:avLst/>
            </a:prstTxWarp>
          </a:bodyPr>
          <a:lstStyle/>
          <a:p>
            <a:pPr marL="0" marR="0" lvl="0" indent="0" algn="l" defTabSz="914003" rtl="0" eaLnBrk="1" fontAlgn="auto" latinLnBrk="0" hangingPunct="1">
              <a:lnSpc>
                <a:spcPct val="90000"/>
              </a:lnSpc>
              <a:spcBef>
                <a:spcPts val="0"/>
              </a:spcBef>
              <a:spcAft>
                <a:spcPts val="12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2015</a:t>
            </a:r>
          </a:p>
          <a:p>
            <a:pPr marL="0" marR="0" lvl="0" indent="0" algn="l" defTabSz="914003" rtl="0" eaLnBrk="1" fontAlgn="auto" latinLnBrk="0" hangingPunct="1">
              <a:lnSpc>
                <a:spcPct val="90000"/>
              </a:lnSpc>
              <a:spcBef>
                <a:spcPts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Reusability</a:t>
            </a:r>
          </a:p>
          <a:p>
            <a:pPr lvl="0" defTabSz="914003">
              <a:lnSpc>
                <a:spcPct val="90000"/>
              </a:lnSpc>
              <a:spcAft>
                <a:spcPts val="588"/>
              </a:spcAft>
              <a:defRPr/>
            </a:pP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PnP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Provisioning Engine</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t>
            </a:r>
            <a:r>
              <a:rPr lang="en-US" sz="1078" kern="0" noProof="0" dirty="0">
                <a:gradFill>
                  <a:gsLst>
                    <a:gs pos="14844">
                      <a:srgbClr val="FFFFFF"/>
                    </a:gs>
                    <a:gs pos="69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1078" kern="0" dirty="0" err="1">
                <a:gradFill>
                  <a:gsLst>
                    <a:gs pos="14844">
                      <a:srgbClr val="FFFFFF"/>
                    </a:gs>
                    <a:gs pos="69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eusable</a:t>
            </a:r>
            <a:r>
              <a:rPr lang="en-US" sz="1078" kern="0" dirty="0">
                <a:gradFill>
                  <a:gsLst>
                    <a:gs pos="14844">
                      <a:srgbClr val="FFFFFF"/>
                    </a:gs>
                    <a:gs pos="69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components and solutions introduced.</a:t>
            </a:r>
            <a:r>
              <a:rPr kumimoji="0" lang="en-US" sz="1078" b="0" i="0" u="none" strike="noStrike" kern="0" cap="none" spc="0" normalizeH="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Weekly webcasts </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started.</a:t>
            </a:r>
          </a:p>
        </p:txBody>
      </p:sp>
      <p:sp>
        <p:nvSpPr>
          <p:cNvPr id="21" name="Rectangle 20">
            <a:extLst>
              <a:ext uri="{FF2B5EF4-FFF2-40B4-BE49-F238E27FC236}">
                <a16:creationId xmlns:a16="http://schemas.microsoft.com/office/drawing/2014/main" id="{6CD629A9-CB74-4DE8-9323-2D146AB83769}"/>
              </a:ext>
            </a:extLst>
          </p:cNvPr>
          <p:cNvSpPr/>
          <p:nvPr/>
        </p:nvSpPr>
        <p:spPr bwMode="auto">
          <a:xfrm>
            <a:off x="-2" y="1348740"/>
            <a:ext cx="3675707" cy="1463040"/>
          </a:xfrm>
          <a:prstGeom prst="rect">
            <a:avLst/>
          </a:prstGeom>
          <a:solidFill>
            <a:srgbClr val="008BF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45698" numCol="1" rtlCol="0" anchor="t" anchorCtr="0" compatLnSpc="1">
            <a:prstTxWarp prst="textNoShape">
              <a:avLst/>
            </a:prstTxWarp>
          </a:bodyPr>
          <a:lstStyle/>
          <a:p>
            <a:pPr marL="0" marR="0" lvl="0" indent="0" algn="l" defTabSz="696713" rtl="0" eaLnBrk="1" fontAlgn="auto" latinLnBrk="0" hangingPunct="1">
              <a:lnSpc>
                <a:spcPct val="90000"/>
              </a:lnSpc>
              <a:spcBef>
                <a:spcPct val="0"/>
              </a:spcBef>
              <a:spcAft>
                <a:spcPct val="350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2016</a:t>
            </a:r>
            <a:endParaRPr kumimoji="0" lang="en-US" sz="107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endParaRPr>
          </a:p>
          <a:p>
            <a:pPr marL="0" marR="0" lvl="0" indent="0" algn="l" defTabSz="696713" rtl="0" eaLnBrk="1" fontAlgn="auto" latinLnBrk="0" hangingPunct="1">
              <a:lnSpc>
                <a:spcPct val="90000"/>
              </a:lnSpc>
              <a:spcBef>
                <a:spcPct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Partnership</a:t>
            </a:r>
          </a:p>
          <a:p>
            <a:pPr marL="0" marR="0" lvl="0" indent="0" algn="l" defTabSz="696713" rtl="0"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PnP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ownership moved to engineering</a:t>
            </a:r>
            <a:r>
              <a:rPr kumimoji="0" lang="en-US" sz="1078" b="1" i="0" u="none" strike="noStrike" kern="0" cap="none" spc="0" normalizeH="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78" b="0" i="0" u="none" strike="noStrike" kern="0" cap="none" spc="0" normalizeH="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 a</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partnership </a:t>
            </a:r>
            <a:r>
              <a:rPr lang="en-US" sz="1078" kern="0" dirty="0">
                <a:gradFill>
                  <a:gsLst>
                    <a:gs pos="14844">
                      <a:srgbClr val="FFFFFF"/>
                    </a:gs>
                    <a:gs pos="69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for</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aligning with the roadmap. Work with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SPFx</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starts.</a:t>
            </a:r>
          </a:p>
        </p:txBody>
      </p:sp>
      <p:sp>
        <p:nvSpPr>
          <p:cNvPr id="14" name="Rectangle 13">
            <a:extLst>
              <a:ext uri="{FF2B5EF4-FFF2-40B4-BE49-F238E27FC236}">
                <a16:creationId xmlns:a16="http://schemas.microsoft.com/office/drawing/2014/main" id="{7778CA52-E14A-4DA8-B5C0-CA4430E5D083}"/>
              </a:ext>
            </a:extLst>
          </p:cNvPr>
          <p:cNvSpPr/>
          <p:nvPr/>
        </p:nvSpPr>
        <p:spPr bwMode="auto">
          <a:xfrm>
            <a:off x="2913" y="0"/>
            <a:ext cx="3672791" cy="1463040"/>
          </a:xfrm>
          <a:prstGeom prst="rect">
            <a:avLst/>
          </a:prstGeom>
          <a:solidFill>
            <a:srgbClr val="2FA1FF"/>
          </a:solidFill>
          <a:ln>
            <a:noFill/>
          </a:ln>
        </p:spPr>
        <p:style>
          <a:lnRef idx="0">
            <a:scrgbClr r="0" g="0" b="0"/>
          </a:lnRef>
          <a:fillRef idx="0">
            <a:scrgbClr r="0" g="0" b="0"/>
          </a:fillRef>
          <a:effectRef idx="0">
            <a:scrgbClr r="0" g="0" b="0"/>
          </a:effectRef>
          <a:fontRef idx="minor">
            <a:schemeClr val="lt1"/>
          </a:fontRef>
        </p:style>
        <p:txBody>
          <a:bodyPr vert="horz" wrap="square" lIns="179259" tIns="179259" rIns="179259" bIns="45698" numCol="1" rtlCol="0" anchor="t" anchorCtr="0" compatLnSpc="1">
            <a:prstTxWarp prst="textNoShape">
              <a:avLst/>
            </a:prstTxWarp>
          </a:bodyPr>
          <a:lstStyle/>
          <a:p>
            <a:pPr marL="0" marR="0" lvl="0" indent="0" algn="l" defTabSz="696713" rtl="0" eaLnBrk="1" fontAlgn="auto" latinLnBrk="0" hangingPunct="1">
              <a:lnSpc>
                <a:spcPct val="90000"/>
              </a:lnSpc>
              <a:spcBef>
                <a:spcPct val="0"/>
              </a:spcBef>
              <a:spcAft>
                <a:spcPct val="350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2017</a:t>
            </a:r>
            <a:endParaRPr kumimoji="0" lang="en-US" sz="107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endParaRPr>
          </a:p>
          <a:p>
            <a:pPr marL="0" marR="0" lvl="0" indent="0" algn="l" defTabSz="696713" rtl="0" eaLnBrk="1" fontAlgn="auto" latinLnBrk="0" hangingPunct="1">
              <a:lnSpc>
                <a:spcPct val="90000"/>
              </a:lnSpc>
              <a:spcBef>
                <a:spcPct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Deep Integration</a:t>
            </a:r>
          </a:p>
          <a:p>
            <a:pPr marL="0" marR="0" lvl="0" indent="0" algn="l" defTabSz="696713"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SharePoint Dev Ecosystem = SharePoint PnP</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End-to-end coordination of SharePoint development guidance and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community activities</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t>
            </a:r>
          </a:p>
        </p:txBody>
      </p:sp>
      <p:grpSp>
        <p:nvGrpSpPr>
          <p:cNvPr id="37" name="Group 36">
            <a:extLst>
              <a:ext uri="{FF2B5EF4-FFF2-40B4-BE49-F238E27FC236}">
                <a16:creationId xmlns:a16="http://schemas.microsoft.com/office/drawing/2014/main" id="{EEC15D88-ACD3-47EB-8CD2-B78B015382A3}"/>
              </a:ext>
            </a:extLst>
          </p:cNvPr>
          <p:cNvGrpSpPr/>
          <p:nvPr/>
        </p:nvGrpSpPr>
        <p:grpSpPr>
          <a:xfrm rot="16200000">
            <a:off x="3497368" y="4540412"/>
            <a:ext cx="502690" cy="504660"/>
            <a:chOff x="2180392" y="2332672"/>
            <a:chExt cx="502761" cy="504803"/>
          </a:xfrm>
        </p:grpSpPr>
        <p:sp>
          <p:nvSpPr>
            <p:cNvPr id="38" name="Oval 37">
              <a:extLst>
                <a:ext uri="{FF2B5EF4-FFF2-40B4-BE49-F238E27FC236}">
                  <a16:creationId xmlns:a16="http://schemas.microsoft.com/office/drawing/2014/main" id="{8E983719-479B-4E9B-A2A4-6773699B2B1F}"/>
                </a:ext>
              </a:extLst>
            </p:cNvPr>
            <p:cNvSpPr/>
            <p:nvPr/>
          </p:nvSpPr>
          <p:spPr bwMode="auto">
            <a:xfrm>
              <a:off x="2203251" y="2355547"/>
              <a:ext cx="461294" cy="461294"/>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39" name="Freeform 72">
              <a:extLst>
                <a:ext uri="{FF2B5EF4-FFF2-40B4-BE49-F238E27FC236}">
                  <a16:creationId xmlns:a16="http://schemas.microsoft.com/office/drawing/2014/main" id="{DFD91658-59C9-433A-8F8E-CCD16DD707C6}"/>
                </a:ext>
              </a:extLst>
            </p:cNvPr>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4DEA57C8-0023-44DE-B169-28F0AE7942FF}"/>
              </a:ext>
            </a:extLst>
          </p:cNvPr>
          <p:cNvGrpSpPr/>
          <p:nvPr/>
        </p:nvGrpSpPr>
        <p:grpSpPr>
          <a:xfrm rot="16200000">
            <a:off x="3497369" y="484894"/>
            <a:ext cx="502687" cy="504659"/>
            <a:chOff x="633998" y="2332674"/>
            <a:chExt cx="502761" cy="504803"/>
          </a:xfrm>
        </p:grpSpPr>
        <p:sp>
          <p:nvSpPr>
            <p:cNvPr id="28" name="Oval 27">
              <a:extLst>
                <a:ext uri="{FF2B5EF4-FFF2-40B4-BE49-F238E27FC236}">
                  <a16:creationId xmlns:a16="http://schemas.microsoft.com/office/drawing/2014/main" id="{C4DC3F61-941A-436D-BD77-93C47EFF9BDC}"/>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29" name="Freeform 80">
              <a:extLst>
                <a:ext uri="{FF2B5EF4-FFF2-40B4-BE49-F238E27FC236}">
                  <a16:creationId xmlns:a16="http://schemas.microsoft.com/office/drawing/2014/main" id="{94F66CC8-6093-427C-8FBC-8C2D12818B36}"/>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40" name="Group 39">
            <a:extLst>
              <a:ext uri="{FF2B5EF4-FFF2-40B4-BE49-F238E27FC236}">
                <a16:creationId xmlns:a16="http://schemas.microsoft.com/office/drawing/2014/main" id="{7D483773-3E84-4D9C-BF5F-08CEC6D7AC4B}"/>
              </a:ext>
            </a:extLst>
          </p:cNvPr>
          <p:cNvGrpSpPr/>
          <p:nvPr/>
        </p:nvGrpSpPr>
        <p:grpSpPr>
          <a:xfrm rot="16200000">
            <a:off x="3497369" y="3192680"/>
            <a:ext cx="502690" cy="504660"/>
            <a:chOff x="2180392" y="2332672"/>
            <a:chExt cx="502761" cy="504803"/>
          </a:xfrm>
        </p:grpSpPr>
        <p:sp>
          <p:nvSpPr>
            <p:cNvPr id="41" name="Oval 40">
              <a:extLst>
                <a:ext uri="{FF2B5EF4-FFF2-40B4-BE49-F238E27FC236}">
                  <a16:creationId xmlns:a16="http://schemas.microsoft.com/office/drawing/2014/main" id="{D6009712-E42B-4703-858C-6727F396CFD6}"/>
                </a:ext>
              </a:extLst>
            </p:cNvPr>
            <p:cNvSpPr/>
            <p:nvPr/>
          </p:nvSpPr>
          <p:spPr bwMode="auto">
            <a:xfrm>
              <a:off x="2203251" y="2355547"/>
              <a:ext cx="461294" cy="461294"/>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42" name="Freeform 72">
              <a:extLst>
                <a:ext uri="{FF2B5EF4-FFF2-40B4-BE49-F238E27FC236}">
                  <a16:creationId xmlns:a16="http://schemas.microsoft.com/office/drawing/2014/main" id="{958F03F7-AEE1-43A0-925F-CD07C3093084}"/>
                </a:ext>
              </a:extLst>
            </p:cNvPr>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AF8707A4-3125-4E2E-AC8A-8BDBC40480DA}"/>
              </a:ext>
            </a:extLst>
          </p:cNvPr>
          <p:cNvGrpSpPr/>
          <p:nvPr/>
        </p:nvGrpSpPr>
        <p:grpSpPr>
          <a:xfrm rot="16200000">
            <a:off x="3497368" y="1828520"/>
            <a:ext cx="502690" cy="504660"/>
            <a:chOff x="2180392" y="2332672"/>
            <a:chExt cx="502761" cy="504803"/>
          </a:xfrm>
        </p:grpSpPr>
        <p:sp>
          <p:nvSpPr>
            <p:cNvPr id="44" name="Oval 43">
              <a:extLst>
                <a:ext uri="{FF2B5EF4-FFF2-40B4-BE49-F238E27FC236}">
                  <a16:creationId xmlns:a16="http://schemas.microsoft.com/office/drawing/2014/main" id="{174185B2-016E-4BE9-943D-E09C038355A7}"/>
                </a:ext>
              </a:extLst>
            </p:cNvPr>
            <p:cNvSpPr/>
            <p:nvPr/>
          </p:nvSpPr>
          <p:spPr bwMode="auto">
            <a:xfrm>
              <a:off x="2203251" y="2355547"/>
              <a:ext cx="461294" cy="461294"/>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72">
              <a:extLst>
                <a:ext uri="{FF2B5EF4-FFF2-40B4-BE49-F238E27FC236}">
                  <a16:creationId xmlns:a16="http://schemas.microsoft.com/office/drawing/2014/main" id="{07461C4E-46AB-48C7-A04D-73BD801243C4}"/>
                </a:ext>
              </a:extLst>
            </p:cNvPr>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46" name="Group 45">
            <a:extLst>
              <a:ext uri="{FF2B5EF4-FFF2-40B4-BE49-F238E27FC236}">
                <a16:creationId xmlns:a16="http://schemas.microsoft.com/office/drawing/2014/main" id="{93EE95FB-9A64-490D-969E-4A85580D14FC}"/>
              </a:ext>
            </a:extLst>
          </p:cNvPr>
          <p:cNvGrpSpPr/>
          <p:nvPr/>
        </p:nvGrpSpPr>
        <p:grpSpPr>
          <a:xfrm rot="16200000">
            <a:off x="3497370" y="4540412"/>
            <a:ext cx="502687" cy="504659"/>
            <a:chOff x="633998" y="2332674"/>
            <a:chExt cx="502761" cy="504803"/>
          </a:xfrm>
        </p:grpSpPr>
        <p:sp>
          <p:nvSpPr>
            <p:cNvPr id="47" name="Oval 46">
              <a:extLst>
                <a:ext uri="{FF2B5EF4-FFF2-40B4-BE49-F238E27FC236}">
                  <a16:creationId xmlns:a16="http://schemas.microsoft.com/office/drawing/2014/main" id="{12FF99AC-76EB-4784-95DA-C52B2778E57D}"/>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80">
              <a:extLst>
                <a:ext uri="{FF2B5EF4-FFF2-40B4-BE49-F238E27FC236}">
                  <a16:creationId xmlns:a16="http://schemas.microsoft.com/office/drawing/2014/main" id="{C93070EE-12FC-4616-85E4-AB2CF69A7B56}"/>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D35453FD-B733-4301-BCD1-078F426C598D}"/>
              </a:ext>
            </a:extLst>
          </p:cNvPr>
          <p:cNvGrpSpPr/>
          <p:nvPr/>
        </p:nvGrpSpPr>
        <p:grpSpPr>
          <a:xfrm rot="16200000">
            <a:off x="3497370" y="3192680"/>
            <a:ext cx="502687" cy="504659"/>
            <a:chOff x="633998" y="2332674"/>
            <a:chExt cx="502761" cy="504803"/>
          </a:xfrm>
        </p:grpSpPr>
        <p:sp>
          <p:nvSpPr>
            <p:cNvPr id="50" name="Oval 49">
              <a:extLst>
                <a:ext uri="{FF2B5EF4-FFF2-40B4-BE49-F238E27FC236}">
                  <a16:creationId xmlns:a16="http://schemas.microsoft.com/office/drawing/2014/main" id="{6E9F3387-743A-4406-984C-7F21BB7305DE}"/>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51" name="Freeform 80">
              <a:extLst>
                <a:ext uri="{FF2B5EF4-FFF2-40B4-BE49-F238E27FC236}">
                  <a16:creationId xmlns:a16="http://schemas.microsoft.com/office/drawing/2014/main" id="{910468F7-6F15-4132-9F94-449687617046}"/>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52" name="Group 51">
            <a:extLst>
              <a:ext uri="{FF2B5EF4-FFF2-40B4-BE49-F238E27FC236}">
                <a16:creationId xmlns:a16="http://schemas.microsoft.com/office/drawing/2014/main" id="{D4F9DB6F-0EC8-45F6-B133-2DC8FBF2F666}"/>
              </a:ext>
            </a:extLst>
          </p:cNvPr>
          <p:cNvGrpSpPr/>
          <p:nvPr/>
        </p:nvGrpSpPr>
        <p:grpSpPr>
          <a:xfrm rot="16200000">
            <a:off x="3497370" y="1828520"/>
            <a:ext cx="502687" cy="504659"/>
            <a:chOff x="633998" y="2332674"/>
            <a:chExt cx="502761" cy="504803"/>
          </a:xfrm>
        </p:grpSpPr>
        <p:sp>
          <p:nvSpPr>
            <p:cNvPr id="53" name="Oval 52">
              <a:extLst>
                <a:ext uri="{FF2B5EF4-FFF2-40B4-BE49-F238E27FC236}">
                  <a16:creationId xmlns:a16="http://schemas.microsoft.com/office/drawing/2014/main" id="{03C5CD8F-3861-4043-AE58-D73E68DC2F64}"/>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80">
              <a:extLst>
                <a:ext uri="{FF2B5EF4-FFF2-40B4-BE49-F238E27FC236}">
                  <a16:creationId xmlns:a16="http://schemas.microsoft.com/office/drawing/2014/main" id="{7385D7C9-DDD1-4E28-847C-F2F8DED40D85}"/>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58" name="Group 57">
            <a:extLst>
              <a:ext uri="{FF2B5EF4-FFF2-40B4-BE49-F238E27FC236}">
                <a16:creationId xmlns:a16="http://schemas.microsoft.com/office/drawing/2014/main" id="{9F36D21B-7512-4AD2-BF71-5BD2DCD30005}"/>
              </a:ext>
            </a:extLst>
          </p:cNvPr>
          <p:cNvGrpSpPr/>
          <p:nvPr/>
        </p:nvGrpSpPr>
        <p:grpSpPr>
          <a:xfrm rot="16200000">
            <a:off x="3497368" y="5873658"/>
            <a:ext cx="502690" cy="504660"/>
            <a:chOff x="2180392" y="2332672"/>
            <a:chExt cx="502761" cy="504803"/>
          </a:xfrm>
        </p:grpSpPr>
        <p:sp>
          <p:nvSpPr>
            <p:cNvPr id="59" name="Oval 58">
              <a:extLst>
                <a:ext uri="{FF2B5EF4-FFF2-40B4-BE49-F238E27FC236}">
                  <a16:creationId xmlns:a16="http://schemas.microsoft.com/office/drawing/2014/main" id="{7673841B-E0DC-4BCC-8190-53EFF43DCB12}"/>
                </a:ext>
              </a:extLst>
            </p:cNvPr>
            <p:cNvSpPr/>
            <p:nvPr/>
          </p:nvSpPr>
          <p:spPr bwMode="auto">
            <a:xfrm>
              <a:off x="2203251" y="2355547"/>
              <a:ext cx="461294" cy="461294"/>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60" name="Freeform 72">
              <a:extLst>
                <a:ext uri="{FF2B5EF4-FFF2-40B4-BE49-F238E27FC236}">
                  <a16:creationId xmlns:a16="http://schemas.microsoft.com/office/drawing/2014/main" id="{C47AF787-2E28-4647-8A5F-4DCB0C74A87E}"/>
                </a:ext>
              </a:extLst>
            </p:cNvPr>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55" name="Group 54">
            <a:extLst>
              <a:ext uri="{FF2B5EF4-FFF2-40B4-BE49-F238E27FC236}">
                <a16:creationId xmlns:a16="http://schemas.microsoft.com/office/drawing/2014/main" id="{BFA711C2-9CD4-4EC1-8E60-FD03DE79F7C6}"/>
              </a:ext>
            </a:extLst>
          </p:cNvPr>
          <p:cNvGrpSpPr/>
          <p:nvPr/>
        </p:nvGrpSpPr>
        <p:grpSpPr>
          <a:xfrm rot="16200000">
            <a:off x="3497370" y="5873658"/>
            <a:ext cx="502687" cy="504659"/>
            <a:chOff x="633998" y="2332674"/>
            <a:chExt cx="502761" cy="504803"/>
          </a:xfrm>
        </p:grpSpPr>
        <p:sp>
          <p:nvSpPr>
            <p:cNvPr id="56" name="Oval 55">
              <a:extLst>
                <a:ext uri="{FF2B5EF4-FFF2-40B4-BE49-F238E27FC236}">
                  <a16:creationId xmlns:a16="http://schemas.microsoft.com/office/drawing/2014/main" id="{B3D1C3E9-F306-4205-84A3-F5EE3429C54B}"/>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57" name="Freeform 80">
              <a:extLst>
                <a:ext uri="{FF2B5EF4-FFF2-40B4-BE49-F238E27FC236}">
                  <a16:creationId xmlns:a16="http://schemas.microsoft.com/office/drawing/2014/main" id="{428E2B75-5689-4DB3-A7C7-F2403381D0AB}"/>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0245810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42"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1000"/>
                                        <p:tgtEl>
                                          <p:spTgt spid="55"/>
                                        </p:tgtEl>
                                      </p:cBhvr>
                                    </p:animEffect>
                                    <p:anim calcmode="lin" valueType="num">
                                      <p:cBhvr>
                                        <p:cTn id="11" dur="1000" fill="hold"/>
                                        <p:tgtEl>
                                          <p:spTgt spid="55"/>
                                        </p:tgtEl>
                                        <p:attrNameLst>
                                          <p:attrName>ppt_x</p:attrName>
                                        </p:attrNameLst>
                                      </p:cBhvr>
                                      <p:tavLst>
                                        <p:tav tm="0">
                                          <p:val>
                                            <p:strVal val="#ppt_x"/>
                                          </p:val>
                                        </p:tav>
                                        <p:tav tm="100000">
                                          <p:val>
                                            <p:strVal val="#ppt_x"/>
                                          </p:val>
                                        </p:tav>
                                      </p:tavLst>
                                    </p:anim>
                                    <p:anim calcmode="lin" valueType="num">
                                      <p:cBhvr>
                                        <p:cTn id="1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par>
                                <p:cTn id="18" presetID="10" presetClass="exit" presetSubtype="0" fill="hold" nodeType="withEffect">
                                  <p:stCondLst>
                                    <p:cond delay="0"/>
                                  </p:stCondLst>
                                  <p:childTnLst>
                                    <p:animEffect transition="out" filter="fade">
                                      <p:cBhvr>
                                        <p:cTn id="19" dur="500"/>
                                        <p:tgtEl>
                                          <p:spTgt spid="55"/>
                                        </p:tgtEl>
                                      </p:cBhvr>
                                    </p:animEffect>
                                    <p:set>
                                      <p:cBhvr>
                                        <p:cTn id="20" dur="1" fill="hold">
                                          <p:stCondLst>
                                            <p:cond delay="499"/>
                                          </p:stCondLst>
                                        </p:cTn>
                                        <p:tgtEl>
                                          <p:spTgt spid="5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42"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par>
                                <p:cTn id="34" presetID="10" presetClass="exit" presetSubtype="0" fill="hold" nodeType="withEffect">
                                  <p:stCondLst>
                                    <p:cond delay="0"/>
                                  </p:stCondLst>
                                  <p:childTnLst>
                                    <p:animEffect transition="out" filter="fade">
                                      <p:cBhvr>
                                        <p:cTn id="35" dur="500"/>
                                        <p:tgtEl>
                                          <p:spTgt spid="46"/>
                                        </p:tgtEl>
                                      </p:cBhvr>
                                    </p:animEffect>
                                    <p:set>
                                      <p:cBhvr>
                                        <p:cTn id="36" dur="1" fill="hold">
                                          <p:stCondLst>
                                            <p:cond delay="499"/>
                                          </p:stCondLst>
                                        </p:cTn>
                                        <p:tgtEl>
                                          <p:spTgt spid="46"/>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42"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1000"/>
                                        <p:tgtEl>
                                          <p:spTgt spid="49"/>
                                        </p:tgtEl>
                                      </p:cBhvr>
                                    </p:animEffect>
                                    <p:anim calcmode="lin" valueType="num">
                                      <p:cBhvr>
                                        <p:cTn id="43" dur="1000" fill="hold"/>
                                        <p:tgtEl>
                                          <p:spTgt spid="49"/>
                                        </p:tgtEl>
                                        <p:attrNameLst>
                                          <p:attrName>ppt_x</p:attrName>
                                        </p:attrNameLst>
                                      </p:cBhvr>
                                      <p:tavLst>
                                        <p:tav tm="0">
                                          <p:val>
                                            <p:strVal val="#ppt_x"/>
                                          </p:val>
                                        </p:tav>
                                        <p:tav tm="100000">
                                          <p:val>
                                            <p:strVal val="#ppt_x"/>
                                          </p:val>
                                        </p:tav>
                                      </p:tavLst>
                                    </p:anim>
                                    <p:anim calcmode="lin" valueType="num">
                                      <p:cBhvr>
                                        <p:cTn id="4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10" presetClass="exit" presetSubtype="0" fill="hold" nodeType="withEffect">
                                  <p:stCondLst>
                                    <p:cond delay="0"/>
                                  </p:stCondLst>
                                  <p:childTnLst>
                                    <p:animEffect transition="out" filter="fade">
                                      <p:cBhvr>
                                        <p:cTn id="51" dur="500"/>
                                        <p:tgtEl>
                                          <p:spTgt spid="49"/>
                                        </p:tgtEl>
                                      </p:cBhvr>
                                    </p:animEffect>
                                    <p:set>
                                      <p:cBhvr>
                                        <p:cTn id="52" dur="1" fill="hold">
                                          <p:stCondLst>
                                            <p:cond delay="499"/>
                                          </p:stCondLst>
                                        </p:cTn>
                                        <p:tgtEl>
                                          <p:spTgt spid="49"/>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42"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1000"/>
                                        <p:tgtEl>
                                          <p:spTgt spid="52"/>
                                        </p:tgtEl>
                                      </p:cBhvr>
                                    </p:animEffect>
                                    <p:anim calcmode="lin" valueType="num">
                                      <p:cBhvr>
                                        <p:cTn id="59" dur="1000" fill="hold"/>
                                        <p:tgtEl>
                                          <p:spTgt spid="52"/>
                                        </p:tgtEl>
                                        <p:attrNameLst>
                                          <p:attrName>ppt_x</p:attrName>
                                        </p:attrNameLst>
                                      </p:cBhvr>
                                      <p:tavLst>
                                        <p:tav tm="0">
                                          <p:val>
                                            <p:strVal val="#ppt_x"/>
                                          </p:val>
                                        </p:tav>
                                        <p:tav tm="100000">
                                          <p:val>
                                            <p:strVal val="#ppt_x"/>
                                          </p:val>
                                        </p:tav>
                                      </p:tavLst>
                                    </p:anim>
                                    <p:anim calcmode="lin" valueType="num">
                                      <p:cBhvr>
                                        <p:cTn id="6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par>
                                <p:cTn id="66" presetID="10" presetClass="exit" presetSubtype="0" fill="hold" nodeType="withEffect">
                                  <p:stCondLst>
                                    <p:cond delay="0"/>
                                  </p:stCondLst>
                                  <p:childTnLst>
                                    <p:animEffect transition="out" filter="fade">
                                      <p:cBhvr>
                                        <p:cTn id="67" dur="500"/>
                                        <p:tgtEl>
                                          <p:spTgt spid="52"/>
                                        </p:tgtEl>
                                      </p:cBhvr>
                                    </p:animEffect>
                                    <p:set>
                                      <p:cBhvr>
                                        <p:cTn id="68" dur="1" fill="hold">
                                          <p:stCondLst>
                                            <p:cond delay="499"/>
                                          </p:stCondLst>
                                        </p:cTn>
                                        <p:tgtEl>
                                          <p:spTgt spid="52"/>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500"/>
                                        <p:tgtEl>
                                          <p:spTgt spid="43"/>
                                        </p:tgtEl>
                                      </p:cBhvr>
                                    </p:animEffect>
                                  </p:childTnLst>
                                </p:cTn>
                              </p:par>
                              <p:par>
                                <p:cTn id="72" presetID="42" presetClass="entr" presetSubtype="0" fill="hold"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ppt_x</p:attrName>
                                        </p:attrNameLst>
                                      </p:cBhvr>
                                      <p:tavLst>
                                        <p:tav tm="0">
                                          <p:val>
                                            <p:strVal val="#ppt_x"/>
                                          </p:val>
                                        </p:tav>
                                        <p:tav tm="100000">
                                          <p:val>
                                            <p:strVal val="#ppt_x"/>
                                          </p:val>
                                        </p:tav>
                                      </p:tavLst>
                                    </p:anim>
                                    <p:anim calcmode="lin" valueType="num">
                                      <p:cBhvr>
                                        <p:cTn id="7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20" grpId="0" animBg="1"/>
      <p:bldP spid="21"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white">
          <a:xfrm>
            <a:off x="0" y="173"/>
            <a:ext cx="6544213" cy="685765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2F2F2F"/>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AEAFEF08-A35D-4840-822E-C2009032D4FA}"/>
              </a:ext>
            </a:extLst>
          </p:cNvPr>
          <p:cNvSpPr txBox="1"/>
          <p:nvPr/>
        </p:nvSpPr>
        <p:spPr>
          <a:xfrm>
            <a:off x="9056161" y="335475"/>
            <a:ext cx="2962920"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Views in YouTube</a:t>
            </a:r>
          </a:p>
          <a:p>
            <a:pPr algn="ctr" defTabSz="914367">
              <a:lnSpc>
                <a:spcPct val="90000"/>
              </a:lnSpc>
              <a:spcAft>
                <a:spcPts val="588"/>
              </a:spcAft>
            </a:pPr>
            <a:r>
              <a:rPr lang="en-US" sz="2400" b="1" dirty="0">
                <a:solidFill>
                  <a:srgbClr val="E6E6E6"/>
                </a:solidFill>
                <a:latin typeface="Segoe UI"/>
              </a:rPr>
              <a:t>333,547</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28597" y="5559977"/>
            <a:ext cx="1254995" cy="267898"/>
          </a:xfrm>
          <a:prstGeom prst="rect">
            <a:avLst/>
          </a:prstGeom>
        </p:spPr>
      </p:pic>
      <p:sp>
        <p:nvSpPr>
          <p:cNvPr id="7" name="Title 1"/>
          <p:cNvSpPr txBox="1">
            <a:spLocks/>
          </p:cNvSpPr>
          <p:nvPr/>
        </p:nvSpPr>
        <p:spPr bwMode="auto">
          <a:xfrm>
            <a:off x="373324" y="5938887"/>
            <a:ext cx="4744044" cy="919113"/>
          </a:xfrm>
          <a:prstGeom prst="rect">
            <a:avLst/>
          </a:prstGeom>
          <a:noFill/>
        </p:spPr>
        <p:txBody>
          <a:bodyPr lIns="143428" tIns="89642" rIns="143428" bIns="89642" anchor="t" anchorCtr="0"/>
          <a:lstStyle>
            <a:lvl1pPr algn="l" defTabSz="932742" rtl="0" eaLnBrk="1" latinLnBrk="0" hangingPunct="1">
              <a:lnSpc>
                <a:spcPct val="90000"/>
              </a:lnSpc>
              <a:spcBef>
                <a:spcPct val="0"/>
              </a:spcBef>
              <a:buNone/>
              <a:defRPr lang="en-US" sz="4800" b="0" kern="1200" cap="none" spc="-100" baseline="0">
                <a:ln w="3175">
                  <a:noFill/>
                </a:ln>
                <a:gradFill>
                  <a:gsLst>
                    <a:gs pos="57576">
                      <a:srgbClr val="FFFFFF"/>
                    </a:gs>
                    <a:gs pos="35000">
                      <a:srgbClr val="FFFFFF"/>
                    </a:gs>
                  </a:gsLst>
                  <a:lin ang="5400000" scaled="0"/>
                </a:gradFill>
                <a:effectLst/>
                <a:latin typeface="+mj-lt"/>
                <a:ea typeface="+mn-ea"/>
                <a:cs typeface="Segoe UI" pitchFamily="34" charset="0"/>
              </a:defRPr>
            </a:lvl1pPr>
          </a:lstStyle>
          <a:p>
            <a:pPr defTabSz="914367"/>
            <a:r>
              <a:rPr lang="en-US" sz="1600" spc="-98" dirty="0">
                <a:latin typeface="Segoe UI Light" panose="020B0502040204020203" pitchFamily="34" charset="0"/>
                <a:cs typeface="Segoe UI Light" panose="020B0502040204020203" pitchFamily="34" charset="0"/>
              </a:rPr>
              <a:t>High level statistics for the </a:t>
            </a:r>
            <a:r>
              <a:rPr lang="en-US" sz="1600" b="1" spc="-98" dirty="0">
                <a:latin typeface="Segoe UI Light" panose="020B0502040204020203" pitchFamily="34" charset="0"/>
                <a:cs typeface="Segoe UI Light" panose="020B0502040204020203" pitchFamily="34" charset="0"/>
              </a:rPr>
              <a:t>SharePoint Developer Ecosystem</a:t>
            </a:r>
            <a:r>
              <a:rPr lang="en-US" sz="1600" spc="-98" dirty="0">
                <a:latin typeface="Segoe UI Light" panose="020B0502040204020203" pitchFamily="34" charset="0"/>
                <a:cs typeface="Segoe UI Light" panose="020B0502040204020203" pitchFamily="34" charset="0"/>
              </a:rPr>
              <a:t>: Usage and community behavior across SharePoint Online, YouTube, and GitHub.</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685" y="173"/>
            <a:ext cx="5506596" cy="2009488"/>
          </a:xfrm>
          <a:prstGeom prst="rect">
            <a:avLst/>
          </a:prstGeom>
        </p:spPr>
      </p:pic>
      <p:sp>
        <p:nvSpPr>
          <p:cNvPr id="27" name="TextBox 26">
            <a:extLst>
              <a:ext uri="{FF2B5EF4-FFF2-40B4-BE49-F238E27FC236}">
                <a16:creationId xmlns:a16="http://schemas.microsoft.com/office/drawing/2014/main" id="{4C8B9AE7-B5C9-4C30-B8AE-39E011029351}"/>
              </a:ext>
            </a:extLst>
          </p:cNvPr>
          <p:cNvSpPr txBox="1"/>
          <p:nvPr/>
        </p:nvSpPr>
        <p:spPr>
          <a:xfrm>
            <a:off x="5768081" y="359011"/>
            <a:ext cx="3046280"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Watch time in YouTube</a:t>
            </a:r>
          </a:p>
          <a:p>
            <a:pPr algn="ctr" defTabSz="914367">
              <a:lnSpc>
                <a:spcPct val="90000"/>
              </a:lnSpc>
              <a:spcAft>
                <a:spcPts val="588"/>
              </a:spcAft>
            </a:pPr>
            <a:r>
              <a:rPr lang="en-US" sz="2400" b="1" dirty="0">
                <a:solidFill>
                  <a:srgbClr val="E6E6E6"/>
                </a:solidFill>
                <a:latin typeface="Segoe UI"/>
              </a:rPr>
              <a:t>2,007,981 minutes</a:t>
            </a:r>
          </a:p>
        </p:txBody>
      </p:sp>
      <p:pic>
        <p:nvPicPr>
          <p:cNvPr id="29" name="Picture 28">
            <a:extLst>
              <a:ext uri="{FF2B5EF4-FFF2-40B4-BE49-F238E27FC236}">
                <a16:creationId xmlns:a16="http://schemas.microsoft.com/office/drawing/2014/main" id="{A397916A-43D3-419B-9910-2B8492CA6A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28460" y="1274299"/>
            <a:ext cx="2015940" cy="1254420"/>
          </a:xfrm>
          <a:prstGeom prst="rect">
            <a:avLst/>
          </a:prstGeom>
        </p:spPr>
      </p:pic>
      <p:sp>
        <p:nvSpPr>
          <p:cNvPr id="10" name="TextBox 9">
            <a:extLst>
              <a:ext uri="{FF2B5EF4-FFF2-40B4-BE49-F238E27FC236}">
                <a16:creationId xmlns:a16="http://schemas.microsoft.com/office/drawing/2014/main" id="{BC9882B0-87C9-48E0-A844-B17DA348804F}"/>
              </a:ext>
            </a:extLst>
          </p:cNvPr>
          <p:cNvSpPr txBox="1"/>
          <p:nvPr/>
        </p:nvSpPr>
        <p:spPr>
          <a:xfrm>
            <a:off x="428598" y="2728402"/>
            <a:ext cx="4688771" cy="186820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2"/>
                </a:solidFill>
                <a:latin typeface="+mj-lt"/>
              </a:rPr>
              <a:t>High Level Statistics</a:t>
            </a:r>
          </a:p>
          <a:p>
            <a:pPr algn="ctr">
              <a:lnSpc>
                <a:spcPct val="90000"/>
              </a:lnSpc>
              <a:spcAft>
                <a:spcPts val="600"/>
              </a:spcAft>
            </a:pPr>
            <a:r>
              <a:rPr lang="en-US" sz="7200" dirty="0">
                <a:solidFill>
                  <a:schemeClr val="bg2"/>
                </a:solidFill>
                <a:latin typeface="+mj-lt"/>
              </a:rPr>
              <a:t>2018</a:t>
            </a:r>
          </a:p>
        </p:txBody>
      </p:sp>
      <p:grpSp>
        <p:nvGrpSpPr>
          <p:cNvPr id="3" name="Group 2">
            <a:extLst>
              <a:ext uri="{FF2B5EF4-FFF2-40B4-BE49-F238E27FC236}">
                <a16:creationId xmlns:a16="http://schemas.microsoft.com/office/drawing/2014/main" id="{DEE8CF33-CD60-427D-9571-C5E193A2A0A1}"/>
              </a:ext>
            </a:extLst>
          </p:cNvPr>
          <p:cNvGrpSpPr/>
          <p:nvPr/>
        </p:nvGrpSpPr>
        <p:grpSpPr>
          <a:xfrm>
            <a:off x="6239395" y="2739898"/>
            <a:ext cx="5394070" cy="2954028"/>
            <a:chOff x="6239395" y="2090347"/>
            <a:chExt cx="5394070" cy="2954028"/>
          </a:xfrm>
        </p:grpSpPr>
        <p:sp>
          <p:nvSpPr>
            <p:cNvPr id="2" name="TextBox 1">
              <a:extLst>
                <a:ext uri="{FF2B5EF4-FFF2-40B4-BE49-F238E27FC236}">
                  <a16:creationId xmlns:a16="http://schemas.microsoft.com/office/drawing/2014/main" id="{532D0E01-348E-4EFD-A475-6910AE3E8059}"/>
                </a:ext>
              </a:extLst>
            </p:cNvPr>
            <p:cNvSpPr txBox="1"/>
            <p:nvPr/>
          </p:nvSpPr>
          <p:spPr>
            <a:xfrm>
              <a:off x="6239395" y="2090347"/>
              <a:ext cx="5394070" cy="2206758"/>
            </a:xfrm>
            <a:prstGeom prst="rect">
              <a:avLst/>
            </a:prstGeom>
            <a:noFill/>
          </p:spPr>
          <p:txBody>
            <a:bodyPr wrap="square" lIns="182880" tIns="146304" rIns="182880" bIns="146304" rtlCol="0">
              <a:spAutoFit/>
            </a:bodyPr>
            <a:lstStyle/>
            <a:p>
              <a:pPr algn="ctr">
                <a:lnSpc>
                  <a:spcPct val="90000"/>
                </a:lnSpc>
              </a:pPr>
              <a:r>
                <a:rPr lang="en-US" sz="13800" dirty="0">
                  <a:solidFill>
                    <a:srgbClr val="C00000"/>
                  </a:solidFill>
                  <a:latin typeface="+mj-lt"/>
                </a:rPr>
                <a:t>3.8</a:t>
              </a:r>
            </a:p>
          </p:txBody>
        </p:sp>
        <p:sp>
          <p:nvSpPr>
            <p:cNvPr id="16" name="TextBox 15">
              <a:extLst>
                <a:ext uri="{FF2B5EF4-FFF2-40B4-BE49-F238E27FC236}">
                  <a16:creationId xmlns:a16="http://schemas.microsoft.com/office/drawing/2014/main" id="{0DF29B16-9A70-4BD5-B620-6909E86A9267}"/>
                </a:ext>
              </a:extLst>
            </p:cNvPr>
            <p:cNvSpPr txBox="1"/>
            <p:nvPr/>
          </p:nvSpPr>
          <p:spPr>
            <a:xfrm>
              <a:off x="6239395" y="3640914"/>
              <a:ext cx="5394070" cy="1403461"/>
            </a:xfrm>
            <a:prstGeom prst="rect">
              <a:avLst/>
            </a:prstGeom>
            <a:noFill/>
          </p:spPr>
          <p:txBody>
            <a:bodyPr wrap="square" lIns="182880" tIns="146304" rIns="182880" bIns="146304" rtlCol="0">
              <a:spAutoFit/>
            </a:bodyPr>
            <a:lstStyle/>
            <a:p>
              <a:pPr algn="ctr">
                <a:lnSpc>
                  <a:spcPct val="90000"/>
                </a:lnSpc>
              </a:pPr>
              <a:r>
                <a:rPr lang="en-US" sz="8000" spc="-300" dirty="0">
                  <a:gradFill>
                    <a:gsLst>
                      <a:gs pos="2917">
                        <a:schemeClr val="tx1"/>
                      </a:gs>
                      <a:gs pos="30000">
                        <a:schemeClr val="tx1"/>
                      </a:gs>
                    </a:gsLst>
                    <a:lin ang="5400000" scaled="0"/>
                  </a:gradFill>
                  <a:latin typeface="+mj-lt"/>
                </a:rPr>
                <a:t>Years</a:t>
              </a:r>
            </a:p>
          </p:txBody>
        </p:sp>
      </p:grpSp>
      <p:cxnSp>
        <p:nvCxnSpPr>
          <p:cNvPr id="8" name="Connector: Elbow 7">
            <a:extLst>
              <a:ext uri="{FF2B5EF4-FFF2-40B4-BE49-F238E27FC236}">
                <a16:creationId xmlns:a16="http://schemas.microsoft.com/office/drawing/2014/main" id="{7090CEAE-F210-4635-88D6-AF5ED99AA2A3}"/>
              </a:ext>
            </a:extLst>
          </p:cNvPr>
          <p:cNvCxnSpPr>
            <a:cxnSpLocks/>
          </p:cNvCxnSpPr>
          <p:nvPr/>
        </p:nvCxnSpPr>
        <p:spPr>
          <a:xfrm rot="16200000" flipH="1">
            <a:off x="5820863" y="2034823"/>
            <a:ext cx="2531804" cy="1085103"/>
          </a:xfrm>
          <a:prstGeom prst="bentConnector3">
            <a:avLst>
              <a:gd name="adj1" fmla="val 100082"/>
            </a:avLst>
          </a:prstGeom>
          <a:ln w="142875">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6504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theme/theme1.xml><?xml version="1.0" encoding="utf-8"?>
<a:theme xmlns:a="http://schemas.openxmlformats.org/drawingml/2006/main" name="Custom Design">
  <a:themeElements>
    <a:clrScheme name="Custom 5">
      <a:dk1>
        <a:srgbClr val="262626"/>
      </a:dk1>
      <a:lt1>
        <a:sysClr val="window" lastClr="FFFFFF"/>
      </a:lt1>
      <a:dk2>
        <a:srgbClr val="A80000"/>
      </a:dk2>
      <a:lt2>
        <a:srgbClr val="FF8C00"/>
      </a:lt2>
      <a:accent1>
        <a:srgbClr val="0078D7"/>
      </a:accent1>
      <a:accent2>
        <a:srgbClr val="D83B01"/>
      </a:accent2>
      <a:accent3>
        <a:srgbClr val="797A7D"/>
      </a:accent3>
      <a:accent4>
        <a:srgbClr val="FFB900"/>
      </a:accent4>
      <a:accent5>
        <a:srgbClr val="5C2D91"/>
      </a:accent5>
      <a:accent6>
        <a:srgbClr val="107C10"/>
      </a:accent6>
      <a:hlink>
        <a:srgbClr val="333333"/>
      </a:hlink>
      <a:folHlink>
        <a:srgbClr val="333333"/>
      </a:folHlink>
    </a:clrScheme>
    <a:fontScheme name="Allegient 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nk">
  <a:themeElements>
    <a:clrScheme name="Custom 5">
      <a:dk1>
        <a:srgbClr val="262626"/>
      </a:dk1>
      <a:lt1>
        <a:sysClr val="window" lastClr="FFFFFF"/>
      </a:lt1>
      <a:dk2>
        <a:srgbClr val="A80000"/>
      </a:dk2>
      <a:lt2>
        <a:srgbClr val="FF8C00"/>
      </a:lt2>
      <a:accent1>
        <a:srgbClr val="0078D7"/>
      </a:accent1>
      <a:accent2>
        <a:srgbClr val="D83B01"/>
      </a:accent2>
      <a:accent3>
        <a:srgbClr val="797A7D"/>
      </a:accent3>
      <a:accent4>
        <a:srgbClr val="FFB900"/>
      </a:accent4>
      <a:accent5>
        <a:srgbClr val="5C2D91"/>
      </a:accent5>
      <a:accent6>
        <a:srgbClr val="107C10"/>
      </a:accent6>
      <a:hlink>
        <a:srgbClr val="333333"/>
      </a:hlink>
      <a:folHlink>
        <a:srgbClr val="333333"/>
      </a:folHlink>
    </a:clrScheme>
    <a:fontScheme name="Allegient 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Custom 5">
      <a:dk1>
        <a:srgbClr val="262626"/>
      </a:dk1>
      <a:lt1>
        <a:sysClr val="window" lastClr="FFFFFF"/>
      </a:lt1>
      <a:dk2>
        <a:srgbClr val="A80000"/>
      </a:dk2>
      <a:lt2>
        <a:srgbClr val="FF8C00"/>
      </a:lt2>
      <a:accent1>
        <a:srgbClr val="0078D7"/>
      </a:accent1>
      <a:accent2>
        <a:srgbClr val="D83B01"/>
      </a:accent2>
      <a:accent3>
        <a:srgbClr val="797A7D"/>
      </a:accent3>
      <a:accent4>
        <a:srgbClr val="FFB900"/>
      </a:accent4>
      <a:accent5>
        <a:srgbClr val="5C2D91"/>
      </a:accent5>
      <a:accent6>
        <a:srgbClr val="107C10"/>
      </a:accent6>
      <a:hlink>
        <a:srgbClr val="333333"/>
      </a:hlink>
      <a:folHlink>
        <a:srgbClr val="33333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365 PPT Template - 2017">
  <a:themeElements>
    <a:clrScheme name="SharePoint Blue">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2412</Words>
  <Application>Microsoft Office PowerPoint</Application>
  <PresentationFormat>Widescreen</PresentationFormat>
  <Paragraphs>566</Paragraphs>
  <Slides>69</Slides>
  <Notes>12</Notes>
  <HiddenSlides>1</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69</vt:i4>
      </vt:variant>
    </vt:vector>
  </HeadingPairs>
  <TitlesOfParts>
    <vt:vector size="90" baseType="lpstr">
      <vt:lpstr>AR HERMANN</vt:lpstr>
      <vt:lpstr>Arial</vt:lpstr>
      <vt:lpstr>Arial Black</vt:lpstr>
      <vt:lpstr>Calibri</vt:lpstr>
      <vt:lpstr>Consolas</vt:lpstr>
      <vt:lpstr>Dosis</vt:lpstr>
      <vt:lpstr>Edwardian Script ITC</vt:lpstr>
      <vt:lpstr>Lucida Grande</vt:lpstr>
      <vt:lpstr>OCRATTRegular</vt:lpstr>
      <vt:lpstr>Raleway</vt:lpstr>
      <vt:lpstr>Segoe Print</vt:lpstr>
      <vt:lpstr>Segoe UI</vt:lpstr>
      <vt:lpstr>Segoe UI Black</vt:lpstr>
      <vt:lpstr>Segoe UI Light</vt:lpstr>
      <vt:lpstr>Segoe UI Semibold</vt:lpstr>
      <vt:lpstr>Segoe UI Semilight</vt:lpstr>
      <vt:lpstr>Wingdings</vt:lpstr>
      <vt:lpstr>Custom Design</vt:lpstr>
      <vt:lpstr>Link</vt:lpstr>
      <vt:lpstr>1_Custom Design</vt:lpstr>
      <vt:lpstr>Office 365 PPT Template - 2017</vt:lpstr>
      <vt:lpstr>Getting the Most out of    SharePoint  Patterns &amp; Practices</vt:lpstr>
      <vt:lpstr>PowerPoint Presentation</vt:lpstr>
      <vt:lpstr>“Me”</vt:lpstr>
      <vt:lpstr>PowerPoint Presentation</vt:lpstr>
      <vt:lpstr>Patterns &amp; Practices</vt:lpstr>
      <vt:lpstr>Staying INFORMED</vt:lpstr>
      <vt:lpstr>SHARING IS CARING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aka.ms/sppnp</vt:lpstr>
      <vt:lpstr>PowerPoint Presentation</vt:lpstr>
      <vt:lpstr>PowerPoint Presentation</vt:lpstr>
      <vt:lpstr>PowerPoint Presentation</vt:lpstr>
      <vt:lpstr>PowerPoint Presentation</vt:lpstr>
      <vt:lpstr>aka.ms/spdev-docs</vt:lpstr>
      <vt:lpstr>PowerPoint Presentation</vt:lpstr>
      <vt:lpstr>PowerPoint Presentation</vt:lpstr>
      <vt:lpstr>aka.ms/spdev-videos</vt:lpstr>
      <vt:lpstr>PowerPoint Presentation</vt:lpstr>
      <vt:lpstr>PowerPoint Presentation</vt:lpstr>
      <vt:lpstr>aka.ms/spdev-samples</vt:lpstr>
      <vt:lpstr>PowerPoint Presentation</vt:lpstr>
      <vt:lpstr>PowerPoint Presentation</vt:lpstr>
      <vt:lpstr>PowerPoint Presentation</vt:lpstr>
      <vt:lpstr>PowerPoint Presentation</vt:lpstr>
      <vt:lpstr>PowerPoint Presentation</vt:lpstr>
      <vt:lpstr>PowerPoint Presentation</vt:lpstr>
      <vt:lpstr>PnP-PowerShell Cmdlets</vt:lpstr>
      <vt:lpstr>PnP-PowerShell Cmdlets</vt:lpstr>
      <vt:lpstr>Important Basic Cmdlets</vt:lpstr>
      <vt:lpstr>PowerPoint Presentation</vt:lpstr>
      <vt:lpstr>PowerPoint Presentation</vt:lpstr>
      <vt:lpstr>PnP Provisioning Engine</vt:lpstr>
      <vt:lpstr>Remote Provisioning Supported Environments</vt:lpstr>
      <vt:lpstr>Important Provisioning Cmdlets</vt:lpstr>
      <vt:lpstr>Site Designs &amp; Remote Provisioning</vt:lpstr>
      <vt:lpstr>PowerPoint Presentation</vt:lpstr>
      <vt:lpstr>PowerPoint Presentation</vt:lpstr>
      <vt:lpstr>PowerPoint Presentation</vt:lpstr>
      <vt:lpstr>PowerPoint Presentation</vt:lpstr>
      <vt:lpstr>PowerPoint Presentation</vt:lpstr>
      <vt:lpstr>Choose your functionality (Available as npm packages and via CDN)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 Opportunities</vt:lpstr>
      <vt:lpstr>Thank you for your assistance within last month! </vt:lpstr>
      <vt:lpstr>Companies involved with January 2019 release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2019-02-10T14:17:12Z</dcterms:created>
  <dcterms:modified xsi:type="dcterms:W3CDTF">2019-02-11T19:56:46Z</dcterms:modified>
</cp:coreProperties>
</file>